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35"/>
  </p:notesMasterIdLst>
  <p:handoutMasterIdLst>
    <p:handoutMasterId r:id="rId36"/>
  </p:handoutMasterIdLst>
  <p:sldIdLst>
    <p:sldId id="257" r:id="rId6"/>
    <p:sldId id="258" r:id="rId7"/>
    <p:sldId id="359" r:id="rId8"/>
    <p:sldId id="360" r:id="rId9"/>
    <p:sldId id="352" r:id="rId10"/>
    <p:sldId id="350" r:id="rId11"/>
    <p:sldId id="354" r:id="rId12"/>
    <p:sldId id="259" r:id="rId13"/>
    <p:sldId id="260" r:id="rId14"/>
    <p:sldId id="345" r:id="rId15"/>
    <p:sldId id="358" r:id="rId16"/>
    <p:sldId id="346" r:id="rId17"/>
    <p:sldId id="324" r:id="rId18"/>
    <p:sldId id="302" r:id="rId19"/>
    <p:sldId id="303" r:id="rId20"/>
    <p:sldId id="304" r:id="rId21"/>
    <p:sldId id="305" r:id="rId22"/>
    <p:sldId id="306" r:id="rId23"/>
    <p:sldId id="307" r:id="rId24"/>
    <p:sldId id="308" r:id="rId25"/>
    <p:sldId id="309" r:id="rId26"/>
    <p:sldId id="310" r:id="rId27"/>
    <p:sldId id="311" r:id="rId28"/>
    <p:sldId id="362" r:id="rId29"/>
    <p:sldId id="338" r:id="rId30"/>
    <p:sldId id="339" r:id="rId31"/>
    <p:sldId id="357" r:id="rId32"/>
    <p:sldId id="312" r:id="rId33"/>
    <p:sldId id="313" r:id="rId3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840000"/>
    <a:srgbClr val="800000"/>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5" autoAdjust="0"/>
    <p:restoredTop sz="76983" autoAdjust="0"/>
  </p:normalViewPr>
  <p:slideViewPr>
    <p:cSldViewPr>
      <p:cViewPr>
        <p:scale>
          <a:sx n="100" d="100"/>
          <a:sy n="100" d="100"/>
        </p:scale>
        <p:origin x="-16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5A548B6C-8490-41ED-938C-243D4D2F8B20}" type="datetimeFigureOut">
              <a:rPr lang="en-US"/>
              <a:pPr>
                <a:defRPr/>
              </a:pPr>
              <a:t>11/16/2010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51AF1D5-B108-4CC0-BE5B-00413FAE595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DA20BC10-837A-4AC7-BFA9-223E6AB4BB04}" type="datetimeFigureOut">
              <a:rPr lang="en-US"/>
              <a:pPr>
                <a:defRPr/>
              </a:pPr>
              <a:t>11/16/2010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A981528-8DA5-4818-854C-31115F05F1A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4E5D54-46B3-49FC-86D6-8D8BC0955F3E}" type="slidenum">
              <a:rPr lang="en-US"/>
              <a:pPr fontAlgn="base">
                <a:spcBef>
                  <a:spcPct val="0"/>
                </a:spcBef>
                <a:spcAft>
                  <a:spcPct val="0"/>
                </a:spcAft>
                <a:defRPr/>
              </a:pPr>
              <a:t>1</a:t>
            </a:fld>
            <a:endParaRPr lang="en-US"/>
          </a:p>
        </p:txBody>
      </p:sp>
      <p:sp>
        <p:nvSpPr>
          <p:cNvPr id="19458" name="Rectangle 2"/>
          <p:cNvSpPr>
            <a:spLocks noGrp="1" noRot="1" noChangeAspect="1" noChangeArrowheads="1" noTextEdit="1"/>
          </p:cNvSpPr>
          <p:nvPr>
            <p:ph type="sldImg"/>
          </p:nvPr>
        </p:nvSpPr>
        <p:spPr bwMode="auto">
          <a:xfrm>
            <a:off x="1141413" y="685800"/>
            <a:ext cx="4573587" cy="3430588"/>
          </a:xfrm>
          <a:solidFill>
            <a:srgbClr val="FFFFFF"/>
          </a:solidFill>
          <a:ln>
            <a:solidFill>
              <a:srgbClr val="000000"/>
            </a:solidFill>
            <a:miter lim="800000"/>
            <a:headEnd/>
            <a:tailEnd/>
          </a:ln>
        </p:spPr>
      </p:sp>
      <p:sp>
        <p:nvSpPr>
          <p:cNvPr id="19459"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TextEdi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 –  HOW WE </a:t>
            </a:r>
            <a:r>
              <a:rPr lang="en-US" b="1" smtClean="0"/>
              <a:t>APPOACHED</a:t>
            </a:r>
            <a:r>
              <a:rPr lang="en-US" smtClean="0"/>
              <a:t> THE PROBLEM</a:t>
            </a:r>
            <a:endParaRPr lang="en-US" smtClean="0">
              <a:solidFill>
                <a:srgbClr val="000000"/>
              </a:solidFill>
            </a:endParaRPr>
          </a:p>
          <a:p>
            <a:pPr eaLnBrk="1" hangingPunct="1">
              <a:spcBef>
                <a:spcPct val="0"/>
              </a:spcBef>
            </a:pPr>
            <a:r>
              <a:rPr lang="en-US" b="1" smtClean="0">
                <a:solidFill>
                  <a:srgbClr val="000000"/>
                </a:solidFill>
              </a:rPr>
              <a:t>The William &amp; Flora Hewlett Foundation understood the math problem and funded</a:t>
            </a:r>
            <a:r>
              <a:rPr lang="en-US" sz="1900" b="1" smtClean="0">
                <a:solidFill>
                  <a:srgbClr val="000000"/>
                </a:solidFill>
              </a:rPr>
              <a:t> a ‘new approach’ </a:t>
            </a:r>
            <a:r>
              <a:rPr lang="en-US" smtClean="0">
                <a:ea typeface="ＭＳ Ｐゴシック"/>
                <a:cs typeface="ＭＳ Ｐゴシック"/>
              </a:rPr>
              <a:t>(</a:t>
            </a:r>
            <a:r>
              <a:rPr lang="en-US" sz="1900" b="1" smtClean="0">
                <a:solidFill>
                  <a:srgbClr val="000000"/>
                </a:solidFill>
              </a:rPr>
              <a:t>$1.2 M)</a:t>
            </a:r>
            <a:r>
              <a:rPr lang="en-US" smtClean="0"/>
              <a:t> </a:t>
            </a:r>
            <a:endParaRPr lang="en-US" sz="1400" smtClean="0"/>
          </a:p>
          <a:p>
            <a:pPr eaLnBrk="1" hangingPunct="1">
              <a:spcBef>
                <a:spcPct val="0"/>
              </a:spcBef>
            </a:pPr>
            <a:r>
              <a:rPr lang="en-US" smtClean="0"/>
              <a:t>--NROC </a:t>
            </a:r>
            <a:r>
              <a:rPr lang="en-US" b="1" smtClean="0"/>
              <a:t>started with </a:t>
            </a:r>
            <a:r>
              <a:rPr lang="en-US" smtClean="0"/>
              <a:t>an extensive review of literature on the different ways math has been taught over the years. Reviewed research in:</a:t>
            </a:r>
          </a:p>
          <a:p>
            <a:pPr marL="742950" lvl="1" indent="-285750">
              <a:buFontTx/>
              <a:buChar char="•"/>
            </a:pPr>
            <a:r>
              <a:rPr lang="en-US" smtClean="0"/>
              <a:t>standards</a:t>
            </a:r>
            <a:endParaRPr lang="en-US" i="1" smtClean="0"/>
          </a:p>
          <a:p>
            <a:pPr marL="742950" lvl="1" indent="-285750">
              <a:buFontTx/>
              <a:buChar char="•"/>
            </a:pPr>
            <a:r>
              <a:rPr lang="en-US" smtClean="0"/>
              <a:t> cognitive science and pedagogy</a:t>
            </a:r>
          </a:p>
          <a:p>
            <a:pPr marL="742950" lvl="1" indent="-285750">
              <a:buFontTx/>
              <a:buChar char="•"/>
            </a:pPr>
            <a:r>
              <a:rPr lang="en-US" smtClean="0"/>
              <a:t> assessment </a:t>
            </a:r>
          </a:p>
          <a:p>
            <a:pPr marL="742950" lvl="1" indent="-285750">
              <a:buFontTx/>
              <a:buChar char="•"/>
            </a:pPr>
            <a:r>
              <a:rPr lang="en-US" smtClean="0"/>
              <a:t> technology and social media</a:t>
            </a:r>
          </a:p>
          <a:p>
            <a:pPr marL="742950" lvl="1" indent="-285750">
              <a:buFontTx/>
              <a:buChar char="•"/>
            </a:pPr>
            <a:r>
              <a:rPr lang="en-US" smtClean="0"/>
              <a:t> games and learning</a:t>
            </a:r>
          </a:p>
          <a:p>
            <a:pPr marL="742950" lvl="1" indent="-285750">
              <a:buFontTx/>
              <a:buChar char="•"/>
            </a:pPr>
            <a:r>
              <a:rPr lang="en-US" smtClean="0"/>
              <a:t> textbooks </a:t>
            </a:r>
          </a:p>
          <a:p>
            <a:pPr marL="742950" lvl="1" indent="-285750"/>
            <a:r>
              <a:rPr lang="en-US" sz="1400" smtClean="0"/>
              <a:t>Looking to inform the design and development of a new generation of online mathematics courses</a:t>
            </a:r>
          </a:p>
          <a:p>
            <a:pPr eaLnBrk="1" hangingPunct="1"/>
            <a:r>
              <a:rPr lang="en-US" smtClean="0">
                <a:latin typeface="Arial" charset="0"/>
                <a:ea typeface="ＭＳ Ｐゴシック"/>
                <a:cs typeface="ＭＳ Ｐゴシック"/>
              </a:rPr>
              <a:t>--NROC also conducted Focus Groups across country …..</a:t>
            </a:r>
          </a:p>
          <a:p>
            <a:pPr eaLnBrk="1" hangingPunct="1"/>
            <a:r>
              <a:rPr lang="en-US" smtClean="0">
                <a:latin typeface="Arial" charset="0"/>
                <a:ea typeface="ＭＳ Ｐゴシック"/>
                <a:cs typeface="ＭＳ Ｐゴシック"/>
              </a:rPr>
              <a:t>The research &amp; focus groups resulted in the new product design/curriculum/tech/prof. dev</a:t>
            </a:r>
            <a:endParaRPr lang="en-US" smtClean="0">
              <a:ea typeface="ＭＳ Ｐゴシック"/>
              <a:cs typeface="Arial" charset="0"/>
            </a:endParaRPr>
          </a:p>
          <a:p>
            <a:pPr eaLnBrk="1" hangingPunct="1"/>
            <a:endParaRPr lang="en-US" sz="1400" smtClean="0"/>
          </a:p>
          <a:p>
            <a:pPr eaLnBrk="1" hangingPunct="1"/>
            <a:endParaRPr lang="en-US" sz="1400" smtClean="0"/>
          </a:p>
          <a:p>
            <a:pPr eaLnBrk="1" hangingPunct="1"/>
            <a:endParaRPr lang="en-US" sz="1400" smtClean="0"/>
          </a:p>
          <a:p>
            <a:pPr eaLnBrk="1" hangingPunct="1"/>
            <a:endParaRPr lang="en-US" sz="1400" smtClean="0"/>
          </a:p>
          <a:p>
            <a:pPr eaLnBrk="1" hangingPunct="1"/>
            <a:endParaRPr lang="en-US" sz="1400" smtClean="0"/>
          </a:p>
          <a:p>
            <a:pPr eaLnBrk="1" hangingPunct="1"/>
            <a:r>
              <a:rPr lang="en-US" sz="1400" smtClean="0"/>
              <a:t>State Standards, </a:t>
            </a:r>
            <a:r>
              <a:rPr lang="en-US" i="1" smtClean="0"/>
              <a:t>The Common Core, AMATYC math reform projects </a:t>
            </a:r>
          </a:p>
          <a:p>
            <a:pPr eaLnBrk="1" hangingPunct="1"/>
            <a:r>
              <a:rPr lang="en-US" i="1" smtClean="0"/>
              <a:t>What we know about how people learn and how people learn differently</a:t>
            </a:r>
          </a:p>
          <a:p>
            <a:pPr eaLnBrk="1" hangingPunct="1"/>
            <a:r>
              <a:rPr lang="en-US" smtClean="0"/>
              <a:t>formative assessment for orienting and motivating students </a:t>
            </a:r>
          </a:p>
          <a:p>
            <a:pPr eaLnBrk="1" hangingPunct="1"/>
            <a:r>
              <a:rPr lang="en-US" smtClean="0"/>
              <a:t>literature on adaptive test taking</a:t>
            </a:r>
          </a:p>
          <a:p>
            <a:pPr eaLnBrk="1" hangingPunct="1"/>
            <a:r>
              <a:rPr lang="en-US" smtClean="0"/>
              <a:t>adaptive curriculum </a:t>
            </a:r>
          </a:p>
          <a:p>
            <a:pPr eaLnBrk="1" hangingPunct="1"/>
            <a:r>
              <a:rPr lang="en-US" smtClean="0"/>
              <a:t>metacognitive processes at work in project-based learning </a:t>
            </a:r>
          </a:p>
          <a:p>
            <a:pPr eaLnBrk="1" hangingPunct="1"/>
            <a:r>
              <a:rPr lang="en-US" smtClean="0"/>
              <a:t>use of stories to scaffold problem solving </a:t>
            </a:r>
          </a:p>
          <a:p>
            <a:pPr eaLnBrk="1" hangingPunct="1"/>
            <a:r>
              <a:rPr lang="en-US" smtClean="0"/>
              <a:t>understand better how they were learning from each other </a:t>
            </a:r>
          </a:p>
          <a:p>
            <a:pPr eaLnBrk="1" hangingPunct="1"/>
            <a:r>
              <a:rPr lang="en-US" smtClean="0"/>
              <a:t>collaborative learning among students immersed in like topics and activities </a:t>
            </a:r>
          </a:p>
          <a:p>
            <a:pPr eaLnBrk="1" hangingPunct="1"/>
            <a:r>
              <a:rPr lang="en-US" smtClean="0"/>
              <a:t>good game design is by nature good pedagogy </a:t>
            </a:r>
          </a:p>
          <a:p>
            <a:pPr eaLnBrk="1" hangingPunct="1"/>
            <a:r>
              <a:rPr lang="en-US" smtClean="0"/>
              <a:t>Textbook survey to understand the state of curriculum – role text play in learning math</a:t>
            </a:r>
          </a:p>
          <a:p>
            <a:pPr eaLnBrk="1" hangingPunct="1"/>
            <a:r>
              <a:rPr lang="en-US" smtClean="0"/>
              <a:t>What Online math sites offer learners – interactivity, exploration, practice,</a:t>
            </a:r>
            <a:endParaRPr lang="en-US" smtClean="0">
              <a:latin typeface="Arial" charset="0"/>
              <a:ea typeface="ＭＳ Ｐゴシック"/>
              <a:cs typeface="ＭＳ Ｐゴシック"/>
            </a:endParaRPr>
          </a:p>
          <a:p>
            <a:pPr eaLnBrk="1" hangingPunct="1">
              <a:spcBef>
                <a:spcPct val="0"/>
              </a:spcBef>
            </a:pPr>
            <a:endParaRPr lang="en-US" smtClean="0">
              <a:latin typeface="Arial" charset="0"/>
              <a:ea typeface="ＭＳ Ｐゴシック"/>
              <a:cs typeface="ＭＳ Ｐゴシック"/>
            </a:endParaRPr>
          </a:p>
          <a:p>
            <a:pPr eaLnBrk="1" hangingPunct="1">
              <a:spcBef>
                <a:spcPct val="0"/>
              </a:spcBef>
            </a:pPr>
            <a:endParaRPr lang="en-US" smtClean="0">
              <a:latin typeface="Arial" charset="0"/>
              <a:ea typeface="ＭＳ Ｐゴシック"/>
              <a:cs typeface="ＭＳ Ｐゴシック"/>
            </a:endParaRPr>
          </a:p>
          <a:p>
            <a:pPr eaLnBrk="1" hangingPunct="1">
              <a:spcBef>
                <a:spcPct val="0"/>
              </a:spcBef>
            </a:pPr>
            <a:endParaRPr lang="en-US" smtClean="0">
              <a:latin typeface="Arial" charset="0"/>
              <a:ea typeface="ＭＳ Ｐゴシック"/>
              <a:cs typeface="ＭＳ Ｐゴシック"/>
            </a:endParaRPr>
          </a:p>
        </p:txBody>
      </p:sp>
      <p:sp>
        <p:nvSpPr>
          <p:cNvPr id="3789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D12D21A-FE5D-4DB7-B895-8FECFC54A9E1}" type="slidenum">
              <a:rPr lang="en-US"/>
              <a:pPr fontAlgn="base">
                <a:spcBef>
                  <a:spcPct val="0"/>
                </a:spcBef>
                <a:spcAft>
                  <a:spcPct val="0"/>
                </a:spcAft>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latin typeface="Arial" charset="0"/>
                <a:ea typeface="ＭＳ Ｐゴシック"/>
                <a:cs typeface="ＭＳ Ｐゴシック"/>
              </a:rPr>
              <a:t>Jessica -- </a:t>
            </a:r>
            <a:r>
              <a:rPr lang="en-US" smtClean="0"/>
              <a:t>HOW WE </a:t>
            </a:r>
            <a:r>
              <a:rPr lang="en-US" b="1" smtClean="0"/>
              <a:t>APPOACHED</a:t>
            </a:r>
            <a:r>
              <a:rPr lang="en-US" smtClean="0"/>
              <a:t> THE PROBLEM</a:t>
            </a:r>
            <a:endParaRPr lang="en-US" smtClean="0">
              <a:latin typeface="Arial" charset="0"/>
              <a:ea typeface="ＭＳ Ｐゴシック"/>
              <a:cs typeface="ＭＳ Ｐゴシック"/>
            </a:endParaRPr>
          </a:p>
          <a:p>
            <a:pPr eaLnBrk="1" hangingPunct="1"/>
            <a:r>
              <a:rPr lang="en-US" smtClean="0"/>
              <a:t>Our member network helped gather teachers, admins and students throughout the development to provide feedback on the iterative design</a:t>
            </a:r>
          </a:p>
          <a:p>
            <a:r>
              <a:rPr lang="en-US" b="1" smtClean="0"/>
              <a:t>Goals of focus groups:</a:t>
            </a:r>
            <a:endParaRPr lang="en-US" smtClean="0"/>
          </a:p>
          <a:p>
            <a:r>
              <a:rPr lang="en-US" smtClean="0"/>
              <a:t>Student focus groups used to 1) find out what digital materials students are using, if any, 2) better understand use cases from the student perspective, 3) identify areas of student frustration in developmental math curriculum, and 4) show materials and get students’ reactions, and use the findings to adjust/improve the content.</a:t>
            </a:r>
          </a:p>
          <a:p>
            <a:r>
              <a:rPr lang="en-US" smtClean="0"/>
              <a:t>Admin and faculty focus groups used to 1) determine shortcomings in existing materials, 2) better understand use cases from faculty and administrator perspectives, 3) hone the marketing message, 4) develop leads for the market development team, and 5) show materials and get feedback, particularly in areas that students might not flag.</a:t>
            </a:r>
            <a:endParaRPr lang="en-US" smtClean="0">
              <a:latin typeface="Arial" charset="0"/>
              <a:ea typeface="ＭＳ Ｐゴシック"/>
              <a:cs typeface="ＭＳ Ｐゴシック"/>
            </a:endParaRPr>
          </a:p>
          <a:p>
            <a:pPr eaLnBrk="1" hangingPunct="1">
              <a:spcBef>
                <a:spcPct val="0"/>
              </a:spcBef>
            </a:pPr>
            <a:r>
              <a:rPr lang="en-US" smtClean="0">
                <a:latin typeface="Arial" charset="0"/>
                <a:ea typeface="ＭＳ Ｐゴシック"/>
                <a:cs typeface="ＭＳ Ｐゴシック"/>
              </a:rPr>
              <a:t>(we are also working on Dev Math -- that’s why you see college &amp; k-12 names)</a:t>
            </a:r>
          </a:p>
          <a:p>
            <a:pPr eaLnBrk="1" hangingPunct="1">
              <a:spcBef>
                <a:spcPct val="0"/>
              </a:spcBef>
            </a:pPr>
            <a:endParaRPr lang="en-US" smtClean="0">
              <a:latin typeface="Arial" charset="0"/>
              <a:ea typeface="ＭＳ Ｐゴシック"/>
              <a:cs typeface="ＭＳ Ｐゴシック"/>
            </a:endParaRPr>
          </a:p>
        </p:txBody>
      </p:sp>
      <p:sp>
        <p:nvSpPr>
          <p:cNvPr id="27651"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880AFFA2-E142-4E47-8E10-4E4C2ECF8B79}" type="slidenum">
              <a:rPr lang="en-US" sz="1200">
                <a:latin typeface="+mn-lt"/>
              </a:rPr>
              <a:pPr algn="r">
                <a:defRPr/>
              </a:pPr>
              <a:t>11</a:t>
            </a:fld>
            <a:endParaRPr lang="en-US" sz="120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xfrm>
            <a:off x="1144588" y="685800"/>
            <a:ext cx="4562475" cy="3422650"/>
          </a:xfrm>
          <a:noFill/>
          <a:ln>
            <a:solidFill>
              <a:srgbClr val="000000"/>
            </a:solidFill>
            <a:miter lim="800000"/>
            <a:headEnd/>
            <a:tailEnd/>
          </a:ln>
        </p:spPr>
      </p:sp>
      <p:sp>
        <p:nvSpPr>
          <p:cNvPr id="41986"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z="2400" smtClean="0"/>
              <a:t>Jessica -- The </a:t>
            </a:r>
            <a:r>
              <a:rPr lang="en-US" sz="2400" b="1" smtClean="0"/>
              <a:t>SOLUTION</a:t>
            </a:r>
          </a:p>
          <a:p>
            <a:pPr eaLnBrk="1" hangingPunct="1">
              <a:spcBef>
                <a:spcPct val="0"/>
              </a:spcBef>
            </a:pPr>
            <a:r>
              <a:rPr lang="en-US" sz="2400" b="1" smtClean="0"/>
              <a:t>Goal is to provide new resources to support teachers as they rethink math</a:t>
            </a:r>
          </a:p>
          <a:p>
            <a:pPr eaLnBrk="1" hangingPunct="1">
              <a:spcBef>
                <a:spcPct val="0"/>
              </a:spcBef>
            </a:pPr>
            <a:r>
              <a:rPr lang="en-US" sz="2400" smtClean="0"/>
              <a:t>NROC’s Algebra 1 course is designed to be used with first-time algebra students at a broad range of ability levels, from remedial to advanced. </a:t>
            </a:r>
          </a:p>
          <a:p>
            <a:pPr eaLnBrk="1" hangingPunct="1">
              <a:spcBef>
                <a:spcPct val="0"/>
              </a:spcBef>
            </a:pPr>
            <a:r>
              <a:rPr lang="en-US" sz="2400" smtClean="0"/>
              <a:t>The learning object architecture allows institutions and instructors to adapt the content to meet the needs of different programs and learners. </a:t>
            </a:r>
          </a:p>
          <a:p>
            <a:pPr eaLnBrk="1" hangingPunct="1">
              <a:spcBef>
                <a:spcPct val="0"/>
              </a:spcBef>
            </a:pPr>
            <a:endParaRPr lang="en-US" sz="2400" smtClean="0"/>
          </a:p>
          <a:p>
            <a:pPr eaLnBrk="1" hangingPunct="1">
              <a:spcBef>
                <a:spcPct val="0"/>
              </a:spcBef>
            </a:pPr>
            <a:r>
              <a:rPr lang="en-US" sz="2400" smtClean="0">
                <a:latin typeface="Arial" charset="0"/>
                <a:ea typeface="ＭＳ Ｐゴシック"/>
                <a:cs typeface="Arial" charset="0"/>
              </a:rPr>
              <a:t>Broad range of pedagogy: </a:t>
            </a:r>
            <a:r>
              <a:rPr lang="en-US" sz="2400" smtClean="0"/>
              <a:t>designed to open the door to mathematics concepts and procedures, mathematical reasoning and critical thinking. </a:t>
            </a:r>
          </a:p>
          <a:p>
            <a:pPr eaLnBrk="1" hangingPunct="1">
              <a:spcBef>
                <a:spcPct val="0"/>
              </a:spcBef>
            </a:pPr>
            <a:r>
              <a:rPr lang="en-US" sz="2400" smtClean="0"/>
              <a:t>The content is correlated to all US state algebra frameworks and The Common Core. </a:t>
            </a:r>
          </a:p>
          <a:p>
            <a:pPr eaLnBrk="1" hangingPunct="1">
              <a:spcBef>
                <a:spcPct val="0"/>
              </a:spcBef>
            </a:pPr>
            <a:r>
              <a:rPr lang="en-US" sz="2400" smtClean="0"/>
              <a:t>This course can be used as a stand-alone curriculum or as a supplement to any algebra textbook.</a:t>
            </a:r>
          </a:p>
          <a:p>
            <a:pPr eaLnBrk="1" hangingPunct="1">
              <a:spcBef>
                <a:spcPct val="0"/>
              </a:spcBef>
            </a:pPr>
            <a:endParaRPr lang="en-US" sz="2400" smtClean="0">
              <a:latin typeface="Arial" charset="0"/>
              <a:ea typeface="ＭＳ Ｐゴシック"/>
              <a:cs typeface="ＭＳ Ｐゴシック"/>
            </a:endParaRPr>
          </a:p>
        </p:txBody>
      </p:sp>
      <p:sp>
        <p:nvSpPr>
          <p:cNvPr id="4198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buClr>
                <a:srgbClr val="000000"/>
              </a:buClr>
              <a:buSzPct val="100000"/>
              <a:buFont typeface="Times New Roman" pitchFamily="18" charset="0"/>
              <a:buNone/>
            </a:pPr>
            <a:fld id="{64B40E84-C833-4AE8-976E-BB9617CB5202}" type="slidenum">
              <a:rPr lang="en-US" sz="1200">
                <a:latin typeface="Calibri" pitchFamily="34" charset="0"/>
                <a:cs typeface="Arial" charset="0"/>
              </a:rPr>
              <a:pPr algn="r">
                <a:buClr>
                  <a:srgbClr val="000000"/>
                </a:buClr>
                <a:buSzPct val="100000"/>
                <a:buFont typeface="Times New Roman" pitchFamily="18" charset="0"/>
                <a:buNone/>
              </a:pPr>
              <a:t>12</a:t>
            </a:fld>
            <a:endParaRPr lang="en-US" sz="1200">
              <a:latin typeface="Calibri" pitchFamily="34"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207AD4-5035-42FF-BA2D-299E6CA95772}" type="slidenum">
              <a:rPr lang="en-US" sz="1200">
                <a:latin typeface="Calibri" pitchFamily="34" charset="0"/>
              </a:rPr>
              <a:pPr algn="r"/>
              <a:t>13</a:t>
            </a:fld>
            <a:endParaRPr lang="en-US" sz="1200">
              <a:latin typeface="Calibri" pitchFamily="34" charset="0"/>
            </a:endParaRPr>
          </a:p>
        </p:txBody>
      </p:sp>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Jessica </a:t>
            </a:r>
            <a:r>
              <a:rPr lang="en-US" sz="2400" smtClean="0"/>
              <a:t>-- The </a:t>
            </a:r>
            <a:r>
              <a:rPr lang="en-US" sz="2400" b="1" smtClean="0"/>
              <a:t>SOLUTION</a:t>
            </a:r>
            <a:endParaRPr lang="en-US" smtClean="0"/>
          </a:p>
          <a:p>
            <a:pPr eaLnBrk="1" hangingPunct="1">
              <a:spcBef>
                <a:spcPct val="0"/>
              </a:spcBef>
            </a:pPr>
            <a:r>
              <a:rPr lang="en-US" smtClean="0"/>
              <a:t>The cognitive science research we reviewed led us to design a range of activities with which to engage learners on the assumption that each will find one or more of these activities to be particularly helpful to them as they wrestle with a topic, and that the activities each will select will likely be different from those that the next learner chooses. Learners will approach the material in a number of ways, and which way is theirs to determine or by assignment of an instructor.</a:t>
            </a:r>
          </a:p>
        </p:txBody>
      </p:sp>
      <p:sp>
        <p:nvSpPr>
          <p:cNvPr id="4403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209F57F-F6A2-4B50-B0C9-4137C589D93A}" type="slidenum">
              <a:rPr lang="en-US" sz="1200">
                <a:latin typeface="Calibri" pitchFamily="34" charset="0"/>
              </a:rPr>
              <a:pPr algn="r"/>
              <a:t>13</a:t>
            </a:fld>
            <a:endParaRPr lang="en-US"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ACA545-F81F-4DB8-9FB8-52518766D710}" type="slidenum">
              <a:rPr lang="en-US"/>
              <a:pPr fontAlgn="base">
                <a:spcBef>
                  <a:spcPct val="0"/>
                </a:spcBef>
                <a:spcAft>
                  <a:spcPct val="0"/>
                </a:spcAft>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460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3A80EF-C0CE-4FC4-86F5-6C1E092024ED}" type="slidenum">
              <a:rPr lang="en-US"/>
              <a:pPr fontAlgn="base">
                <a:spcBef>
                  <a:spcPct val="0"/>
                </a:spcBef>
                <a:spcAft>
                  <a:spcPct val="0"/>
                </a:spcAft>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481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7414C9-3DA2-4CC7-910E-544F62937A7C}" type="slidenum">
              <a:rPr lang="en-US"/>
              <a:pPr fontAlgn="base">
                <a:spcBef>
                  <a:spcPct val="0"/>
                </a:spcBef>
                <a:spcAft>
                  <a:spcPct val="0"/>
                </a:spcAft>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501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1DE3E9-92C0-4B62-8F19-E4235FD83CCB}" type="slidenum">
              <a:rPr lang="en-US"/>
              <a:pPr fontAlgn="base">
                <a:spcBef>
                  <a:spcPct val="0"/>
                </a:spcBef>
                <a:spcAft>
                  <a:spcPct val="0"/>
                </a:spcAft>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522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D62EA2F-3C56-422A-AE3A-F2567BE92814}" type="slidenum">
              <a:rPr lang="en-US"/>
              <a:pPr fontAlgn="base">
                <a:spcBef>
                  <a:spcPct val="0"/>
                </a:spcBef>
                <a:spcAft>
                  <a:spcPct val="0"/>
                </a:spcAft>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542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DCA1D3-7A83-4310-85C6-717731677171}" type="slidenum">
              <a:rPr lang="en-US"/>
              <a:pPr fontAlgn="base">
                <a:spcBef>
                  <a:spcPct val="0"/>
                </a:spcBef>
                <a:spcAft>
                  <a:spcPct val="0"/>
                </a:spcAft>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a:cs typeface="ＭＳ Ｐゴシック"/>
              </a:rPr>
              <a:t>Jessica</a:t>
            </a:r>
          </a:p>
        </p:txBody>
      </p:sp>
      <p:sp>
        <p:nvSpPr>
          <p:cNvPr id="3174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F00162-F49C-4FE3-A626-11509214574C}" type="slidenum">
              <a:rPr lang="en-US"/>
              <a:pPr fontAlgn="base">
                <a:spcBef>
                  <a:spcPct val="0"/>
                </a:spcBef>
                <a:spcAft>
                  <a:spcPct val="0"/>
                </a:spcAft>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56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5F658B4-6D39-485F-B663-BA7774FA4DA8}" type="slidenum">
              <a:rPr lang="en-US"/>
              <a:pPr fontAlgn="base">
                <a:spcBef>
                  <a:spcPct val="0"/>
                </a:spcBef>
                <a:spcAft>
                  <a:spcPct val="0"/>
                </a:spcAft>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9C76BB-9498-4B5E-A8FF-082ED8977477}" type="slidenum">
              <a:rPr lang="en-US"/>
              <a:pPr fontAlgn="base">
                <a:spcBef>
                  <a:spcPct val="0"/>
                </a:spcBef>
                <a:spcAft>
                  <a:spcPct val="0"/>
                </a:spcAft>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Will actually demo rather than use the slides</a:t>
            </a:r>
          </a:p>
          <a:p>
            <a:pPr eaLnBrk="1" hangingPunct="1">
              <a:spcBef>
                <a:spcPct val="0"/>
              </a:spcBef>
            </a:pPr>
            <a:endParaRPr lang="en-US" smtClean="0"/>
          </a:p>
        </p:txBody>
      </p:sp>
      <p:sp>
        <p:nvSpPr>
          <p:cNvPr id="604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987D8C3-D9AA-4FC9-BA86-7D5C446F1DBB}" type="slidenum">
              <a:rPr lang="en-US"/>
              <a:pPr fontAlgn="base">
                <a:spcBef>
                  <a:spcPct val="0"/>
                </a:spcBef>
                <a:spcAft>
                  <a:spcPct val="0"/>
                </a:spcAft>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i="1" smtClean="0"/>
              <a:t>MAY actually demo rather than use the slides</a:t>
            </a:r>
          </a:p>
          <a:p>
            <a:pPr eaLnBrk="1" hangingPunct="1">
              <a:spcBef>
                <a:spcPct val="0"/>
              </a:spcBef>
            </a:pPr>
            <a:endParaRPr lang="en-US" smtClean="0"/>
          </a:p>
        </p:txBody>
      </p:sp>
      <p:sp>
        <p:nvSpPr>
          <p:cNvPr id="624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2EC3AD-F3BE-4102-BCDE-1235D789AAE7}" type="slidenum">
              <a:rPr lang="en-US"/>
              <a:pPr fontAlgn="base">
                <a:spcBef>
                  <a:spcPct val="0"/>
                </a:spcBef>
                <a:spcAft>
                  <a:spcPct val="0"/>
                </a:spcAft>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7817B2F-8A43-4868-9444-B2857DE4C13E}" type="slidenum">
              <a:rPr lang="en-US" sz="1200">
                <a:latin typeface="Calibri" pitchFamily="34" charset="0"/>
              </a:rPr>
              <a:pPr algn="r"/>
              <a:t>24</a:t>
            </a:fld>
            <a:endParaRPr lang="en-US" sz="1200">
              <a:latin typeface="Calibri" pitchFamily="34" charset="0"/>
            </a:endParaRPr>
          </a:p>
        </p:txBody>
      </p:sp>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Jessica</a:t>
            </a:r>
          </a:p>
        </p:txBody>
      </p:sp>
      <p:sp>
        <p:nvSpPr>
          <p:cNvPr id="6656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02140EA-5E43-49D5-9853-7262B14F4CEE}" type="slidenum">
              <a:rPr lang="en-US" sz="1200">
                <a:latin typeface="Calibri" pitchFamily="34" charset="0"/>
              </a:rPr>
              <a:pPr algn="r"/>
              <a:t>24</a:t>
            </a:fld>
            <a:endParaRPr lang="en-US" sz="120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Scott</a:t>
            </a:r>
          </a:p>
          <a:p>
            <a:pPr eaLnBrk="1" hangingPunct="1">
              <a:spcBef>
                <a:spcPct val="0"/>
              </a:spcBef>
            </a:pPr>
            <a:r>
              <a:rPr lang="en-US" smtClean="0"/>
              <a:t>(after the demo I thought it would be a good transition to have you talk about Michigan’s use cases for incorporating the new NROC algebra materials, and how you are addressing the ‘algebra problem’ in general)</a:t>
            </a:r>
          </a:p>
        </p:txBody>
      </p:sp>
      <p:sp>
        <p:nvSpPr>
          <p:cNvPr id="645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FA8777-AB50-446B-958D-8A7FF919E730}" type="slidenum">
              <a:rPr lang="en-US"/>
              <a:pPr fontAlgn="base">
                <a:spcBef>
                  <a:spcPct val="0"/>
                </a:spcBef>
                <a:spcAft>
                  <a:spcPct val="0"/>
                </a:spcAft>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Scott</a:t>
            </a:r>
          </a:p>
        </p:txBody>
      </p:sp>
      <p:sp>
        <p:nvSpPr>
          <p:cNvPr id="665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B2F619-E04D-46F8-B6FC-EF977C10E0A5}" type="slidenum">
              <a:rPr lang="en-US"/>
              <a:pPr fontAlgn="base">
                <a:spcBef>
                  <a:spcPct val="0"/>
                </a:spcBef>
                <a:spcAft>
                  <a:spcPct val="0"/>
                </a:spcAft>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92B9294-9813-4684-BB8A-D537CC55D3D4}" type="slidenum">
              <a:rPr lang="en-US" sz="1200">
                <a:latin typeface="Calibri" pitchFamily="34" charset="0"/>
              </a:rPr>
              <a:pPr algn="r"/>
              <a:t>27</a:t>
            </a:fld>
            <a:endParaRPr lang="en-US" sz="1200">
              <a:latin typeface="Calibri" pitchFamily="34" charset="0"/>
            </a:endParaRPr>
          </a:p>
        </p:txBody>
      </p:sp>
      <p:sp>
        <p:nvSpPr>
          <p:cNvPr id="72706" name="Slide Image Placeholder 1"/>
          <p:cNvSpPr>
            <a:spLocks noGrp="1" noRot="1" noChangeAspect="1" noTextEdit="1"/>
          </p:cNvSpPr>
          <p:nvPr>
            <p:ph type="sldImg"/>
          </p:nvPr>
        </p:nvSpPr>
        <p:spPr bwMode="auto">
          <a:solidFill>
            <a:srgbClr val="FFFFFF"/>
          </a:solidFill>
          <a:ln>
            <a:solidFill>
              <a:srgbClr val="000000"/>
            </a:solidFill>
            <a:miter lim="800000"/>
            <a:headEnd/>
            <a:tailEnd/>
          </a:ln>
        </p:spPr>
      </p:sp>
      <p:sp>
        <p:nvSpPr>
          <p:cNvPr id="72707"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Jessica</a:t>
            </a:r>
          </a:p>
        </p:txBody>
      </p:sp>
      <p:sp>
        <p:nvSpPr>
          <p:cNvPr id="7270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4A7309D-725C-461B-860B-9016C3392B70}" type="slidenum">
              <a:rPr lang="en-US" sz="1200">
                <a:latin typeface="Calibri" pitchFamily="34" charset="0"/>
              </a:rPr>
              <a:pPr algn="r"/>
              <a:t>27</a:t>
            </a:fld>
            <a:endParaRPr lang="en-US" sz="1200">
              <a:latin typeface="Calibri"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F458658-3A3C-4902-BCD4-E11BFA57990D}" type="slidenum">
              <a:rPr lang="en-US" sz="1200">
                <a:latin typeface="Calibri" pitchFamily="34" charset="0"/>
              </a:rPr>
              <a:pPr algn="r"/>
              <a:t>28</a:t>
            </a:fld>
            <a:endParaRPr lang="en-US" sz="1200">
              <a:latin typeface="Calibri" pitchFamily="34" charset="0"/>
            </a:endParaRPr>
          </a:p>
        </p:txBody>
      </p:sp>
      <p:sp>
        <p:nvSpPr>
          <p:cNvPr id="74754" name="Slide Image Placeholder 1"/>
          <p:cNvSpPr>
            <a:spLocks noGrp="1" noRot="1" noChangeAspect="1" noTextEdit="1"/>
          </p:cNvSpPr>
          <p:nvPr>
            <p:ph type="sldImg"/>
          </p:nvPr>
        </p:nvSpPr>
        <p:spPr bwMode="auto">
          <a:solidFill>
            <a:srgbClr val="FFFFFF"/>
          </a:solidFill>
          <a:ln>
            <a:solidFill>
              <a:srgbClr val="000000"/>
            </a:solidFill>
            <a:miter lim="800000"/>
            <a:headEnd/>
            <a:tailEnd/>
          </a:ln>
        </p:spPr>
      </p:sp>
      <p:sp>
        <p:nvSpPr>
          <p:cNvPr id="74755"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smtClean="0"/>
          </a:p>
        </p:txBody>
      </p:sp>
      <p:sp>
        <p:nvSpPr>
          <p:cNvPr id="747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01F1C3EC-A015-4DD6-9D7A-F9BD3213F52F}" type="slidenum">
              <a:rPr lang="en-US" sz="1200">
                <a:latin typeface="Calibri" pitchFamily="34" charset="0"/>
              </a:rPr>
              <a:pPr algn="r"/>
              <a:t>28</a:t>
            </a:fld>
            <a:endParaRPr lang="en-US" sz="1200">
              <a:latin typeface="Calibri"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E914EA-685D-4920-BC04-97D7FA74441B}" type="slidenum">
              <a:rPr lang="en-US"/>
              <a:pPr fontAlgn="base">
                <a:spcBef>
                  <a:spcPct val="0"/>
                </a:spcBef>
                <a:spcAft>
                  <a:spcPct val="0"/>
                </a:spcAft>
                <a:defRPr/>
              </a:pPr>
              <a:t>29</a:t>
            </a:fld>
            <a:endParaRPr lang="en-US"/>
          </a:p>
        </p:txBody>
      </p:sp>
      <p:sp>
        <p:nvSpPr>
          <p:cNvPr id="76802" name="Rectangle 2"/>
          <p:cNvSpPr>
            <a:spLocks noGrp="1" noRot="1" noChangeAspect="1" noChangeArrowheads="1" noTextEdit="1"/>
          </p:cNvSpPr>
          <p:nvPr>
            <p:ph type="sldImg"/>
          </p:nvPr>
        </p:nvSpPr>
        <p:spPr bwMode="auto">
          <a:xfrm>
            <a:off x="1141413" y="685800"/>
            <a:ext cx="4573587" cy="3430588"/>
          </a:xfrm>
          <a:solidFill>
            <a:srgbClr val="FFFFFF"/>
          </a:solidFill>
          <a:ln>
            <a:solidFill>
              <a:srgbClr val="000000"/>
            </a:solidFill>
            <a:miter lim="800000"/>
            <a:headEnd/>
            <a:tailEnd/>
          </a:ln>
        </p:spPr>
      </p:sp>
      <p:sp>
        <p:nvSpPr>
          <p:cNvPr id="76803"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0E5F6002-2DBD-4F34-876F-C1C2F914370D}" type="slidenum">
              <a:rPr lang="en-US" sz="1200">
                <a:latin typeface="Calibri" pitchFamily="34" charset="0"/>
                <a:ea typeface="ＭＳ Ｐゴシック"/>
                <a:cs typeface="ＭＳ Ｐゴシック"/>
              </a:rPr>
              <a:pPr algn="r"/>
              <a:t>3</a:t>
            </a:fld>
            <a:endParaRPr lang="en-US" sz="1200">
              <a:latin typeface="Calibri" pitchFamily="34" charset="0"/>
              <a:ea typeface="ＭＳ Ｐゴシック"/>
              <a:cs typeface="ＭＳ Ｐゴシック"/>
            </a:endParaRPr>
          </a:p>
        </p:txBody>
      </p:sp>
      <p:sp>
        <p:nvSpPr>
          <p:cNvPr id="235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2" tIns="45716" rIns="91432" bIns="45716" anchor="b"/>
          <a:lstStyle/>
          <a:p>
            <a:pPr algn="r"/>
            <a:fld id="{646289A2-BFDD-4686-863B-346DAABF1E63}" type="slidenum">
              <a:rPr lang="en-US" sz="1200">
                <a:latin typeface="Calibri" pitchFamily="34" charset="0"/>
                <a:ea typeface="ＭＳ Ｐゴシック"/>
                <a:cs typeface="ＭＳ Ｐゴシック"/>
              </a:rPr>
              <a:pPr algn="r"/>
              <a:t>3</a:t>
            </a:fld>
            <a:endParaRPr lang="en-US" sz="1200">
              <a:latin typeface="Calibri" pitchFamily="34" charset="0"/>
              <a:ea typeface="ＭＳ Ｐゴシック"/>
              <a:cs typeface="ＭＳ Ｐゴシック"/>
            </a:endParaRPr>
          </a:p>
        </p:txBody>
      </p:sp>
      <p:sp>
        <p:nvSpPr>
          <p:cNvPr id="2355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355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ea typeface="ＭＳ Ｐゴシック"/>
                <a:cs typeface="ＭＳ Ｐゴシック"/>
              </a:rPr>
              <a:t>Jessica</a:t>
            </a:r>
            <a:endParaRPr lang="en-US" smtClean="0"/>
          </a:p>
          <a:p>
            <a:pPr eaLnBrk="1" hangingPunct="1">
              <a:spcBef>
                <a:spcPct val="0"/>
              </a:spcBef>
            </a:pPr>
            <a:r>
              <a:rPr lang="en-US" smtClean="0"/>
              <a:t>NROC is a project of the Monterey Institute for Technology and Education, a 501c3 in California funded by the William and Flora Hewlett Foundation.</a:t>
            </a:r>
          </a:p>
          <a:p>
            <a:pPr eaLnBrk="1" hangingPunct="1">
              <a:spcBef>
                <a:spcPct val="0"/>
              </a:spcBef>
            </a:pPr>
            <a:r>
              <a:rPr lang="en-US" smtClean="0"/>
              <a:t>NROC provides a library of high-quality general education content for high school and college </a:t>
            </a:r>
            <a:r>
              <a:rPr lang="en-US" b="1" smtClean="0"/>
              <a:t>gathered</a:t>
            </a:r>
            <a:r>
              <a:rPr lang="en-US" smtClean="0"/>
              <a:t> from educational institutions across the US. </a:t>
            </a:r>
          </a:p>
          <a:p>
            <a:pPr eaLnBrk="1" hangingPunct="1">
              <a:spcBef>
                <a:spcPct val="0"/>
              </a:spcBef>
            </a:pPr>
            <a:r>
              <a:rPr lang="en-US" smtClean="0"/>
              <a:t>Recently we’ve received our first grants to produce math courses.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6F10C689-41DC-4E89-B665-03BC056CE5A9}" type="slidenum">
              <a:rPr lang="en-US" sz="1200">
                <a:latin typeface="+mn-lt"/>
              </a:rPr>
              <a:pPr algn="r">
                <a:defRPr/>
              </a:pPr>
              <a:t>4</a:t>
            </a:fld>
            <a:endParaRPr lang="en-US" sz="1200">
              <a:latin typeface="+mn-lt"/>
            </a:endParaRPr>
          </a:p>
        </p:txBody>
      </p:sp>
      <p:sp>
        <p:nvSpPr>
          <p:cNvPr id="25602" name="Rectangle 2"/>
          <p:cNvSpPr>
            <a:spLocks noGrp="1" noRot="1" noChangeAspect="1" noChangeArrowheads="1" noTextEdit="1"/>
          </p:cNvSpPr>
          <p:nvPr>
            <p:ph type="sldImg"/>
          </p:nvPr>
        </p:nvSpPr>
        <p:spPr bwMode="auto">
          <a:xfrm>
            <a:off x="1144588" y="685800"/>
            <a:ext cx="4572000" cy="3429000"/>
          </a:xfrm>
          <a:solidFill>
            <a:srgbClr val="FFFFFF"/>
          </a:solidFill>
          <a:ln>
            <a:solidFill>
              <a:srgbClr val="000000"/>
            </a:solidFill>
            <a:miter lim="800000"/>
            <a:headEnd/>
            <a:tailEnd/>
          </a:ln>
        </p:spPr>
      </p:sp>
      <p:sp>
        <p:nvSpPr>
          <p:cNvPr id="25603"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smtClean="0"/>
              <a:t>NROC consists of 38 course foundations in 9 discipline areas – over 3000 multimedia learning objects.</a:t>
            </a:r>
          </a:p>
          <a:p>
            <a:pPr eaLnBrk="1" hangingPunct="1">
              <a:spcBef>
                <a:spcPct val="0"/>
              </a:spcBef>
            </a:pPr>
            <a:r>
              <a:rPr lang="en-US" smtClean="0"/>
              <a:t>We received a grant from the William and Flora Hewlett Foundation to create an Algebra course. This is our first “from scratch” developed course. </a:t>
            </a:r>
          </a:p>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a:p>
            <a:pPr eaLnBrk="1" hangingPunct="1">
              <a:spcBef>
                <a:spcPct val="0"/>
              </a:spcBef>
            </a:pPr>
            <a:r>
              <a:rPr lang="en-US" smtClean="0"/>
              <a:t>Most of the content in the library to date has been donated by academic institutions who invested heavily in the production of media rich online courses.  The library was launched with a body of AP content with investment levels well exceeding six figures per semester.  The idea was to identify content beyond the production and resource capabilities of most institutions or individual instructors charged with building courses.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Jessica</a:t>
            </a:r>
          </a:p>
          <a:p>
            <a:pPr eaLnBrk="1" hangingPunct="1">
              <a:spcBef>
                <a:spcPct val="0"/>
              </a:spcBef>
            </a:pPr>
            <a:r>
              <a:rPr lang="en-US" smtClean="0">
                <a:latin typeface="Arial" charset="0"/>
                <a:ea typeface="ＭＳ Ｐゴシック"/>
                <a:cs typeface="ＭＳ Ｐゴシック"/>
              </a:rPr>
              <a:t>Introduce Scott here…</a:t>
            </a:r>
          </a:p>
          <a:p>
            <a:pPr eaLnBrk="1" hangingPunct="1">
              <a:spcBef>
                <a:spcPct val="0"/>
              </a:spcBef>
            </a:pPr>
            <a:r>
              <a:rPr lang="en-US" smtClean="0"/>
              <a:t>Michigan is involved w/NROC</a:t>
            </a:r>
          </a:p>
          <a:p>
            <a:pPr eaLnBrk="1" hangingPunct="1">
              <a:spcBef>
                <a:spcPct val="0"/>
              </a:spcBef>
            </a:pPr>
            <a:r>
              <a:rPr lang="en-US" smtClean="0"/>
              <a:t>--One of first 12 members </a:t>
            </a:r>
          </a:p>
          <a:p>
            <a:pPr eaLnBrk="1" hangingPunct="1">
              <a:spcBef>
                <a:spcPct val="0"/>
              </a:spcBef>
            </a:pPr>
            <a:r>
              <a:rPr lang="en-US" smtClean="0"/>
              <a:t>--Advisory board for NROC</a:t>
            </a:r>
          </a:p>
          <a:p>
            <a:pPr eaLnBrk="1" hangingPunct="1">
              <a:spcBef>
                <a:spcPct val="0"/>
              </a:spcBef>
            </a:pPr>
            <a:r>
              <a:rPr lang="en-US" smtClean="0"/>
              <a:t>--Working with us as we develop the math projects…</a:t>
            </a:r>
          </a:p>
          <a:p>
            <a:pPr eaLnBrk="1" hangingPunct="1">
              <a:spcBef>
                <a:spcPct val="0"/>
              </a:spcBef>
            </a:pPr>
            <a:r>
              <a:rPr lang="en-US" smtClean="0">
                <a:latin typeface="Arial" charset="0"/>
                <a:ea typeface="ＭＳ Ｐゴシック"/>
                <a:cs typeface="ＭＳ Ｐゴシック"/>
              </a:rPr>
              <a:t>NROC conducted extensive research prior to creating the Algebra 1 course. One portion of the research involved focus groups held across the country. In early 2009 Michigan Virtual hosted both teacher/administrator focus groups and student that have informed the design of the product…participants </a:t>
            </a:r>
            <a:r>
              <a:rPr lang="en-US" smtClean="0"/>
              <a:t>attended as a combination of in-person and remotely through a virtual conference system. </a:t>
            </a:r>
          </a:p>
          <a:p>
            <a:pPr eaLnBrk="1" hangingPunct="1">
              <a:spcBef>
                <a:spcPct val="0"/>
              </a:spcBef>
            </a:pPr>
            <a:r>
              <a:rPr lang="en-US" smtClean="0"/>
              <a:t>--Michigan is also going to serve as a research pilot site… we will talk more about Michigan’s use cases later. </a:t>
            </a:r>
          </a:p>
        </p:txBody>
      </p:sp>
      <p:sp>
        <p:nvSpPr>
          <p:cNvPr id="256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BC0D2F-0F98-49AE-8BAC-D7A4A0E9E89B}" type="slidenum">
              <a:rPr lang="en-US"/>
              <a:pPr fontAlgn="base">
                <a:spcBef>
                  <a:spcPct val="0"/>
                </a:spcBef>
                <a:spcAft>
                  <a:spcPct val="0"/>
                </a:spcAft>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Scott</a:t>
            </a:r>
          </a:p>
          <a:p>
            <a:pPr eaLnBrk="1" hangingPunct="1">
              <a:spcBef>
                <a:spcPct val="0"/>
              </a:spcBef>
            </a:pPr>
            <a:r>
              <a:rPr lang="en-US" smtClean="0"/>
              <a:t>Scott to give background on Michigan Virtual</a:t>
            </a:r>
          </a:p>
          <a:p>
            <a:pPr eaLnBrk="1" hangingPunct="1">
              <a:spcBef>
                <a:spcPct val="0"/>
              </a:spcBef>
            </a:pPr>
            <a:r>
              <a:rPr lang="en-US" smtClean="0"/>
              <a:t>SCOTT I WASN’T SURE WHAT YOU’D WANT HERE, I JUST TOOK THIS FROM LAST YEAR’S PRESENTATION</a:t>
            </a:r>
          </a:p>
        </p:txBody>
      </p:sp>
      <p:sp>
        <p:nvSpPr>
          <p:cNvPr id="2969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7565D9-A890-40D4-B3B3-196A4D596836}" type="slidenum">
              <a:rPr lang="en-US"/>
              <a:pPr fontAlgn="base">
                <a:spcBef>
                  <a:spcPct val="0"/>
                </a:spcBef>
                <a:spcAft>
                  <a:spcPct val="0"/>
                </a:spcAft>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Scott</a:t>
            </a:r>
          </a:p>
          <a:p>
            <a:pPr eaLnBrk="1" hangingPunct="1">
              <a:spcBef>
                <a:spcPct val="0"/>
              </a:spcBef>
            </a:pPr>
            <a:r>
              <a:rPr lang="en-US" smtClean="0"/>
              <a:t>Scott to give background on Michigan Virtual</a:t>
            </a:r>
          </a:p>
          <a:p>
            <a:pPr eaLnBrk="1" hangingPunct="1">
              <a:spcBef>
                <a:spcPct val="0"/>
              </a:spcBef>
            </a:pPr>
            <a:r>
              <a:rPr lang="en-US" smtClean="0"/>
              <a:t>SCOTT I WASN’T SURE WHAT YOU’D WANT HERE, I JUST TOOK THIS FROM LAST YEAR’S PRESENTATION</a:t>
            </a:r>
          </a:p>
        </p:txBody>
      </p:sp>
      <p:sp>
        <p:nvSpPr>
          <p:cNvPr id="3174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283C149-4DB9-4CC4-A517-A96EEE0DD6B1}" type="slidenum">
              <a:rPr lang="en-US" sz="1200">
                <a:latin typeface="Calibri" pitchFamily="34" charset="0"/>
              </a:rPr>
              <a:pPr algn="r"/>
              <a:t>7</a:t>
            </a:fld>
            <a:endParaRPr lang="en-US"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a:cs typeface="ＭＳ Ｐゴシック"/>
              </a:rPr>
              <a:t>Scott – would you be comfortable presenting these? Put a personal spin on these quotes (i.e. you are facing this issue every day)</a:t>
            </a:r>
          </a:p>
          <a:p>
            <a:pPr eaLnBrk="1" hangingPunct="1">
              <a:spcBef>
                <a:spcPct val="0"/>
              </a:spcBef>
            </a:pPr>
            <a:r>
              <a:rPr lang="en-US" smtClean="0">
                <a:ea typeface="ＭＳ Ｐゴシック"/>
                <a:cs typeface="ＭＳ Ｐゴシック"/>
              </a:rPr>
              <a:t>The </a:t>
            </a:r>
            <a:r>
              <a:rPr lang="en-US" b="1" smtClean="0">
                <a:ea typeface="ＭＳ Ｐゴシック"/>
                <a:cs typeface="ＭＳ Ｐゴシック"/>
              </a:rPr>
              <a:t>Challenge</a:t>
            </a:r>
          </a:p>
          <a:p>
            <a:pPr eaLnBrk="1" hangingPunct="1">
              <a:spcBef>
                <a:spcPct val="0"/>
              </a:spcBef>
              <a:buFontTx/>
              <a:buChar char="•"/>
            </a:pPr>
            <a:r>
              <a:rPr lang="en-US" smtClean="0">
                <a:ea typeface="ＭＳ Ｐゴシック"/>
                <a:cs typeface="ＭＳ Ｐゴシック"/>
              </a:rPr>
              <a:t>Problem for our country, a national issue</a:t>
            </a:r>
          </a:p>
          <a:p>
            <a:pPr eaLnBrk="1" hangingPunct="1">
              <a:spcBef>
                <a:spcPct val="0"/>
              </a:spcBef>
              <a:buFontTx/>
              <a:buChar char="•"/>
            </a:pPr>
            <a:r>
              <a:rPr lang="en-US" smtClean="0">
                <a:ea typeface="ＭＳ Ｐゴシック"/>
                <a:cs typeface="ＭＳ Ｐゴシック"/>
              </a:rPr>
              <a:t>Problem for our international competitiveness</a:t>
            </a:r>
          </a:p>
          <a:p>
            <a:pPr eaLnBrk="1" hangingPunct="1">
              <a:spcBef>
                <a:spcPct val="0"/>
              </a:spcBef>
              <a:buFontTx/>
              <a:buChar char="•"/>
            </a:pPr>
            <a:r>
              <a:rPr lang="en-US" smtClean="0">
                <a:ea typeface="ＭＳ Ｐゴシック"/>
                <a:cs typeface="ＭＳ Ｐゴシック"/>
              </a:rPr>
              <a:t>Problem that starts in K-12</a:t>
            </a:r>
          </a:p>
        </p:txBody>
      </p:sp>
      <p:sp>
        <p:nvSpPr>
          <p:cNvPr id="3379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5F17C0-D150-4D2B-933B-2AFA93D0EF9C}" type="slidenum">
              <a:rPr lang="en-US"/>
              <a:pPr fontAlgn="base">
                <a:spcBef>
                  <a:spcPct val="0"/>
                </a:spcBef>
                <a:spcAft>
                  <a:spcPct val="0"/>
                </a:spcAft>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000" smtClean="0">
                <a:ea typeface="ＭＳ Ｐゴシック"/>
                <a:cs typeface="ＭＳ Ｐゴシック"/>
              </a:rPr>
              <a:t>Scott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4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43"/>
          <p:cNvGrpSpPr>
            <a:grpSpLocks/>
          </p:cNvGrpSpPr>
          <p:nvPr userDrawn="1"/>
        </p:nvGrpSpPr>
        <p:grpSpPr bwMode="auto">
          <a:xfrm>
            <a:off x="0" y="2268538"/>
            <a:ext cx="4191000" cy="4589462"/>
            <a:chOff x="-1" y="1600199"/>
            <a:chExt cx="4501019" cy="5257801"/>
          </a:xfrm>
        </p:grpSpPr>
        <p:sp>
          <p:nvSpPr>
            <p:cNvPr id="6" name="Freeform 7"/>
            <p:cNvSpPr>
              <a:spLocks/>
            </p:cNvSpPr>
            <p:nvPr userDrawn="1"/>
          </p:nvSpPr>
          <p:spPr bwMode="auto">
            <a:xfrm>
              <a:off x="-1" y="1600199"/>
              <a:ext cx="4127640" cy="2515233"/>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7" name="Freeform 8"/>
            <p:cNvSpPr>
              <a:spLocks/>
            </p:cNvSpPr>
            <p:nvPr userDrawn="1"/>
          </p:nvSpPr>
          <p:spPr bwMode="auto">
            <a:xfrm>
              <a:off x="-1" y="3580740"/>
              <a:ext cx="1600931" cy="3277260"/>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8" name="Freeform 9"/>
            <p:cNvSpPr>
              <a:spLocks/>
            </p:cNvSpPr>
            <p:nvPr userDrawn="1"/>
          </p:nvSpPr>
          <p:spPr bwMode="auto">
            <a:xfrm>
              <a:off x="-1" y="2438610"/>
              <a:ext cx="2894974" cy="2153316"/>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9" name="Freeform 10"/>
            <p:cNvSpPr>
              <a:spLocks/>
            </p:cNvSpPr>
            <p:nvPr userDrawn="1"/>
          </p:nvSpPr>
          <p:spPr bwMode="auto">
            <a:xfrm>
              <a:off x="1224140" y="3886278"/>
              <a:ext cx="3276878" cy="2971722"/>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10" name="Freeform 11"/>
            <p:cNvSpPr>
              <a:spLocks/>
            </p:cNvSpPr>
            <p:nvPr userDrawn="1"/>
          </p:nvSpPr>
          <p:spPr bwMode="auto">
            <a:xfrm>
              <a:off x="876334" y="3993581"/>
              <a:ext cx="1720276" cy="2864419"/>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fontAlgn="auto">
                <a:spcBef>
                  <a:spcPts val="0"/>
                </a:spcBef>
                <a:spcAft>
                  <a:spcPts val="0"/>
                </a:spcAft>
                <a:defRPr/>
              </a:pPr>
              <a:endParaRPr lang="en-US">
                <a:latin typeface="+mn-lt"/>
              </a:endParaRPr>
            </a:p>
          </p:txBody>
        </p:sp>
      </p:grpSp>
      <p:sp>
        <p:nvSpPr>
          <p:cNvPr id="11" name="Freeform 46"/>
          <p:cNvSpPr>
            <a:spLocks/>
          </p:cNvSpPr>
          <p:nvPr userDrawn="1"/>
        </p:nvSpPr>
        <p:spPr bwMode="auto">
          <a:xfrm>
            <a:off x="7543800"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en-US">
              <a:latin typeface="+mn-lt"/>
            </a:endParaRPr>
          </a:p>
        </p:txBody>
      </p:sp>
      <p:sp>
        <p:nvSpPr>
          <p:cNvPr id="12" name="Freeform 47"/>
          <p:cNvSpPr>
            <a:spLocks/>
          </p:cNvSpPr>
          <p:nvPr userDrawn="1"/>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fontAlgn="auto">
              <a:spcBef>
                <a:spcPts val="0"/>
              </a:spcBef>
              <a:spcAft>
                <a:spcPts val="0"/>
              </a:spcAft>
              <a:defRPr/>
            </a:pPr>
            <a:endParaRPr lang="en-US">
              <a:latin typeface="+mn-lt"/>
            </a:endParaRPr>
          </a:p>
        </p:txBody>
      </p:sp>
      <p:sp>
        <p:nvSpPr>
          <p:cNvPr id="2" name="Title 1"/>
          <p:cNvSpPr>
            <a:spLocks noGrp="1"/>
          </p:cNvSpPr>
          <p:nvPr>
            <p:ph type="ctrTitle"/>
          </p:nvPr>
        </p:nvSpPr>
        <p:spPr>
          <a:xfrm>
            <a:off x="990600" y="1116449"/>
            <a:ext cx="6858000" cy="707886"/>
          </a:xfrm>
        </p:spPr>
        <p:txBody>
          <a:bodyPr>
            <a:spAutoFit/>
          </a:bodyPr>
          <a:lstStyle>
            <a:lvl1pPr algn="r">
              <a:defRPr sz="4000">
                <a:solidFill>
                  <a:schemeClr val="accent2">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990600" y="1900535"/>
            <a:ext cx="6858000" cy="461665"/>
          </a:xfrm>
        </p:spPr>
        <p:txBody>
          <a:bodyPr>
            <a:spAutoFit/>
          </a:bodyPr>
          <a:lstStyle>
            <a:lvl1pPr marL="0" indent="0" algn="r">
              <a:buNone/>
              <a:defRPr sz="24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3"/>
          <p:cNvSpPr>
            <a:spLocks noGrp="1"/>
          </p:cNvSpPr>
          <p:nvPr userDrawn="1">
            <p:ph type="dt" sz="half" idx="10"/>
          </p:nvPr>
        </p:nvSpPr>
        <p:spPr/>
        <p:txBody>
          <a:bodyPr/>
          <a:lstStyle>
            <a:lvl1pPr>
              <a:defRPr/>
            </a:lvl1pPr>
          </a:lstStyle>
          <a:p>
            <a:pPr>
              <a:defRPr/>
            </a:pPr>
            <a:fld id="{CD83FAE7-2C50-4645-BF8B-1F81185940A0}" type="datetimeFigureOut">
              <a:rPr lang="en-US"/>
              <a:pPr>
                <a:defRPr/>
              </a:pPr>
              <a:t>11/16/2010</a:t>
            </a:fld>
            <a:endParaRPr lang="en-US"/>
          </a:p>
        </p:txBody>
      </p:sp>
      <p:sp>
        <p:nvSpPr>
          <p:cNvPr id="14" name="Footer Placeholder 4"/>
          <p:cNvSpPr>
            <a:spLocks noGrp="1"/>
          </p:cNvSpPr>
          <p:nvPr userDrawn="1">
            <p:ph type="ftr" sz="quarter" idx="11"/>
          </p:nvPr>
        </p:nvSpPr>
        <p:spPr/>
        <p:txBody>
          <a:bodyPr/>
          <a:lstStyle>
            <a:lvl1pPr>
              <a:defRPr/>
            </a:lvl1pPr>
          </a:lstStyle>
          <a:p>
            <a:pPr>
              <a:defRPr/>
            </a:pPr>
            <a:endParaRPr lang="en-US"/>
          </a:p>
        </p:txBody>
      </p:sp>
      <p:sp>
        <p:nvSpPr>
          <p:cNvPr id="15" name="Slide Number Placeholder 5"/>
          <p:cNvSpPr>
            <a:spLocks noGrp="1"/>
          </p:cNvSpPr>
          <p:nvPr userDrawn="1">
            <p:ph type="sldNum" sz="quarter" idx="12"/>
          </p:nvPr>
        </p:nvSpPr>
        <p:spPr/>
        <p:txBody>
          <a:bodyPr/>
          <a:lstStyle>
            <a:lvl1pPr>
              <a:defRPr/>
            </a:lvl1pPr>
          </a:lstStyle>
          <a:p>
            <a:pPr>
              <a:defRPr/>
            </a:pPr>
            <a:fld id="{35C5356D-36C1-449C-8252-E32AAAA8748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E5B9054-2F12-48E3-860F-9411920F57DF}" type="datetimeFigureOut">
              <a:rPr lang="en-US"/>
              <a:pPr>
                <a:defRPr/>
              </a:pPr>
              <a:t>11/16/2010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CE4FAF9-F53D-4656-80A9-30BDFE70E40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701DD7C-77D8-44D1-9AF4-967929678105}" type="datetimeFigureOut">
              <a:rPr lang="en-US"/>
              <a:pPr>
                <a:defRPr/>
              </a:pPr>
              <a:t>11/16/2010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75730E7-71E5-488F-B1C6-B6EE4307D2F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atin typeface="Arial" pitchFamily="34" charset="0"/>
                <a:ea typeface="ＭＳ Ｐゴシック" pitchFamily="-106" charset="-128"/>
                <a:cs typeface="+mn-cs"/>
              </a:defRPr>
            </a:lvl1pPr>
          </a:lstStyle>
          <a:p>
            <a:pPr>
              <a:defRPr/>
            </a:pPr>
            <a:fld id="{B43C9B7D-0143-4006-8FF2-D47B8B90D2E0}" type="datetime1">
              <a:rPr lang="en-US"/>
              <a:pPr>
                <a:defRPr/>
              </a:pPr>
              <a:t>11/16/2010</a:t>
            </a:fld>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atin typeface="Arial" pitchFamily="34" charset="0"/>
                <a:ea typeface="ＭＳ Ｐゴシック" pitchFamily="-106" charset="-128"/>
                <a:cs typeface="+mn-cs"/>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atin typeface="Arial" pitchFamily="34" charset="0"/>
                <a:ea typeface="ＭＳ Ｐゴシック" pitchFamily="-106" charset="-128"/>
                <a:cs typeface="+mn-cs"/>
              </a:defRPr>
            </a:lvl1pPr>
          </a:lstStyle>
          <a:p>
            <a:pPr>
              <a:defRPr/>
            </a:pPr>
            <a:fld id="{ABCC6346-7DCF-42A8-B926-40206E5DBA77}"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atin typeface="Arial" pitchFamily="34" charset="0"/>
                <a:ea typeface="ＭＳ Ｐゴシック" pitchFamily="-106" charset="-128"/>
                <a:cs typeface="+mn-cs"/>
              </a:defRPr>
            </a:lvl1pPr>
          </a:lstStyle>
          <a:p>
            <a:pPr>
              <a:defRPr/>
            </a:pPr>
            <a:fld id="{41A08558-E49D-4F44-8CB4-D323199E392B}" type="datetimeFigureOut">
              <a:rPr lang="en-US"/>
              <a:pPr>
                <a:defRPr/>
              </a:pPr>
              <a:t>11/16/2010</a:t>
            </a:fld>
            <a:endParaRPr lang="en-US"/>
          </a:p>
        </p:txBody>
      </p:sp>
      <p:sp>
        <p:nvSpPr>
          <p:cNvPr id="8" name="Footer Placeholder 7"/>
          <p:cNvSpPr>
            <a:spLocks noGrp="1"/>
          </p:cNvSpPr>
          <p:nvPr>
            <p:ph type="ftr" sz="quarter" idx="11"/>
          </p:nvPr>
        </p:nvSpPr>
        <p:spPr/>
        <p:txBody>
          <a:bodyPr/>
          <a:lstStyle>
            <a:lvl1pPr fontAlgn="auto">
              <a:spcBef>
                <a:spcPts val="0"/>
              </a:spcBef>
              <a:spcAft>
                <a:spcPts val="0"/>
              </a:spcAft>
              <a:defRPr>
                <a:latin typeface="Arial" pitchFamily="34" charset="0"/>
                <a:ea typeface="ＭＳ Ｐゴシック" pitchFamily="-106" charset="-128"/>
                <a:cs typeface="+mn-cs"/>
              </a:defRPr>
            </a:lvl1pPr>
          </a:lstStyle>
          <a:p>
            <a:pPr>
              <a:defRPr/>
            </a:pPr>
            <a:endParaRPr lang="en-US"/>
          </a:p>
        </p:txBody>
      </p:sp>
      <p:sp>
        <p:nvSpPr>
          <p:cNvPr id="9" name="Slide Number Placeholder 8"/>
          <p:cNvSpPr>
            <a:spLocks noGrp="1"/>
          </p:cNvSpPr>
          <p:nvPr>
            <p:ph type="sldNum" sz="quarter" idx="12"/>
          </p:nvPr>
        </p:nvSpPr>
        <p:spPr/>
        <p:txBody>
          <a:bodyPr/>
          <a:lstStyle>
            <a:lvl1pPr fontAlgn="auto">
              <a:spcBef>
                <a:spcPts val="0"/>
              </a:spcBef>
              <a:spcAft>
                <a:spcPts val="0"/>
              </a:spcAft>
              <a:defRPr>
                <a:latin typeface="Arial" pitchFamily="34" charset="0"/>
                <a:ea typeface="ＭＳ Ｐゴシック" pitchFamily="-106" charset="-128"/>
                <a:cs typeface="+mn-cs"/>
              </a:defRPr>
            </a:lvl1pPr>
          </a:lstStyle>
          <a:p>
            <a:pPr>
              <a:defRPr/>
            </a:pPr>
            <a:fld id="{FFDA52F8-9985-4311-9E93-8F3B6C7E2CD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6941338-29F3-4602-A085-1825182A2666}" type="datetimeFigureOut">
              <a:rPr lang="en-US"/>
              <a:pPr>
                <a:defRPr/>
              </a:pPr>
              <a:t>11/16/2010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B1790B-C3E3-4FC0-9F6B-6BA3CCB706A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7E546AC-9664-437F-B59C-9CB86B603E8B}" type="datetimeFigureOut">
              <a:rPr lang="en-US"/>
              <a:pPr>
                <a:defRPr/>
              </a:pPr>
              <a:t>11/16/2010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7036D3-FFC2-4675-95A6-39E152C5BCF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CD948DA-9EF8-46FC-B63A-EFDFA75013C7}" type="datetimeFigureOut">
              <a:rPr lang="en-US"/>
              <a:pPr>
                <a:defRPr/>
              </a:pPr>
              <a:t>11/16/2010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870CA-CA91-457B-A347-564E32005074}"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5A95C72-EA3B-41C1-BD01-9FD67FC4AB35}" type="datetimeFigureOut">
              <a:rPr lang="en-US"/>
              <a:pPr>
                <a:defRPr/>
              </a:pPr>
              <a:t>11/16/2010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0990446-4150-42D0-9099-2BBB57CDD0F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80CE758-A468-4123-AF0B-B50F17B24C2E}" type="datetimeFigureOut">
              <a:rPr lang="en-US"/>
              <a:pPr>
                <a:defRPr/>
              </a:pPr>
              <a:t>11/16/2010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FF27C24-89F8-4450-BC2A-A4E4A599203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240A834-1919-4F98-8080-9BFA3EC20999}" type="datetimeFigureOut">
              <a:rPr lang="en-US"/>
              <a:pPr>
                <a:defRPr/>
              </a:pPr>
              <a:t>11/16/2010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85BF148-77AD-4BFD-86F0-C102D31461A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93E5AB4-1A7D-4579-B0DE-AAC9B7CA33E6}" type="datetimeFigureOut">
              <a:rPr lang="en-US"/>
              <a:pPr>
                <a:defRPr/>
              </a:pPr>
              <a:t>11/16/2010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40B0C3F-85D4-4FAC-8BD7-95E2E0A11DF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99B9C31-0EB3-4A44-86B7-CD28BAB40C51}" type="datetimeFigureOut">
              <a:rPr lang="en-US"/>
              <a:pPr>
                <a:defRPr/>
              </a:pPr>
              <a:t>11/16/2010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9D46D2-2982-4C88-BCFA-2B9B8E65550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232296F-E0A5-4F4C-9B22-221759A87102}" type="datetimeFigureOut">
              <a:rPr lang="en-US"/>
              <a:pPr>
                <a:defRPr/>
              </a:pPr>
              <a:t>11/16/2010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grpSp>
        <p:nvGrpSpPr>
          <p:cNvPr id="1028" name="Group 32"/>
          <p:cNvGrpSpPr>
            <a:grpSpLocks/>
          </p:cNvGrpSpPr>
          <p:nvPr/>
        </p:nvGrpSpPr>
        <p:grpSpPr bwMode="auto">
          <a:xfrm>
            <a:off x="0" y="0"/>
            <a:ext cx="9144000" cy="6858000"/>
            <a:chOff x="0" y="0"/>
            <a:chExt cx="9144001" cy="6858000"/>
          </a:xfrm>
        </p:grpSpPr>
        <p:sp>
          <p:nvSpPr>
            <p:cNvPr id="8" name="Rectangle 7"/>
            <p:cNvSpPr/>
            <p:nvPr userDrawn="1"/>
          </p:nvSpPr>
          <p:spPr>
            <a:xfrm>
              <a:off x="0" y="0"/>
              <a:ext cx="914400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Freeform 9"/>
            <p:cNvSpPr>
              <a:spLocks/>
            </p:cNvSpPr>
            <p:nvPr userDrawn="1"/>
          </p:nvSpPr>
          <p:spPr bwMode="auto">
            <a:xfrm>
              <a:off x="7543801" y="0"/>
              <a:ext cx="1600200"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a:lstStyle/>
            <a:p>
              <a:pPr fontAlgn="auto">
                <a:spcBef>
                  <a:spcPts val="0"/>
                </a:spcBef>
                <a:spcAft>
                  <a:spcPts val="0"/>
                </a:spcAft>
                <a:defRPr/>
              </a:pPr>
              <a:endParaRPr lang="en-US">
                <a:latin typeface="+mn-lt"/>
              </a:endParaRPr>
            </a:p>
          </p:txBody>
        </p:sp>
        <p:sp>
          <p:nvSpPr>
            <p:cNvPr id="11" name="Freeform 10"/>
            <p:cNvSpPr>
              <a:spLocks/>
            </p:cNvSpPr>
            <p:nvPr userDrawn="1"/>
          </p:nvSpPr>
          <p:spPr bwMode="auto">
            <a:xfrm>
              <a:off x="3733800" y="5715000"/>
              <a:ext cx="5029201"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a:lstStyle/>
            <a:p>
              <a:pPr fontAlgn="auto">
                <a:spcBef>
                  <a:spcPts val="0"/>
                </a:spcBef>
                <a:spcAft>
                  <a:spcPts val="0"/>
                </a:spcAft>
                <a:defRPr/>
              </a:pPr>
              <a:endParaRPr lang="en-US">
                <a:latin typeface="+mn-lt"/>
              </a:endParaRPr>
            </a:p>
          </p:txBody>
        </p:sp>
      </p:gr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DEA4F82-4644-49FB-BEAA-3413D7AB9BA8}" type="slidenum">
              <a:rPr lang="en-US"/>
              <a:pPr>
                <a:defRPr/>
              </a:pPr>
              <a:t>‹#›</a:t>
            </a:fld>
            <a:endParaRPr lang="en-US"/>
          </a:p>
        </p:txBody>
      </p:sp>
      <p:sp>
        <p:nvSpPr>
          <p:cNvPr id="103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2" name="Group 11"/>
          <p:cNvGrpSpPr>
            <a:grpSpLocks/>
          </p:cNvGrpSpPr>
          <p:nvPr/>
        </p:nvGrpSpPr>
        <p:grpSpPr bwMode="auto">
          <a:xfrm>
            <a:off x="0" y="2854325"/>
            <a:ext cx="3581400" cy="4003675"/>
            <a:chOff x="0" y="2533588"/>
            <a:chExt cx="8022336" cy="8966516"/>
          </a:xfrm>
        </p:grpSpPr>
        <p:sp>
          <p:nvSpPr>
            <p:cNvPr id="13" name="Freeform 7"/>
            <p:cNvSpPr>
              <a:spLocks/>
            </p:cNvSpPr>
            <p:nvPr userDrawn="1"/>
          </p:nvSpPr>
          <p:spPr bwMode="auto">
            <a:xfrm>
              <a:off x="0" y="2533588"/>
              <a:ext cx="4128517" cy="2513612"/>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14" name="Freeform 8"/>
            <p:cNvSpPr>
              <a:spLocks/>
            </p:cNvSpPr>
            <p:nvPr userDrawn="1"/>
          </p:nvSpPr>
          <p:spPr bwMode="auto">
            <a:xfrm>
              <a:off x="0" y="4979648"/>
              <a:ext cx="3182621" cy="6520456"/>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15" name="Freeform 9"/>
            <p:cNvSpPr>
              <a:spLocks/>
            </p:cNvSpPr>
            <p:nvPr userDrawn="1"/>
          </p:nvSpPr>
          <p:spPr bwMode="auto">
            <a:xfrm>
              <a:off x="0" y="3372643"/>
              <a:ext cx="2894584" cy="2154524"/>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16" name="Freeform 10"/>
            <p:cNvSpPr>
              <a:spLocks/>
            </p:cNvSpPr>
            <p:nvPr userDrawn="1"/>
          </p:nvSpPr>
          <p:spPr bwMode="auto">
            <a:xfrm>
              <a:off x="1504189" y="5587609"/>
              <a:ext cx="6518147" cy="5912495"/>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17" name="Freeform 11"/>
            <p:cNvSpPr>
              <a:spLocks/>
            </p:cNvSpPr>
            <p:nvPr userDrawn="1"/>
          </p:nvSpPr>
          <p:spPr bwMode="auto">
            <a:xfrm>
              <a:off x="1155701" y="5800928"/>
              <a:ext cx="3420872" cy="5699176"/>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674"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0" fontAlgn="base" hangingPunct="0">
        <a:spcBef>
          <a:spcPct val="0"/>
        </a:spcBef>
        <a:spcAft>
          <a:spcPct val="0"/>
        </a:spcAft>
        <a:defRPr sz="4000" kern="1200">
          <a:solidFill>
            <a:srgbClr val="768D5A"/>
          </a:solidFill>
          <a:latin typeface="+mj-lt"/>
          <a:ea typeface="+mj-ea"/>
          <a:cs typeface="+mj-cs"/>
        </a:defRPr>
      </a:lvl1pPr>
      <a:lvl2pPr algn="l" rtl="0" eaLnBrk="0" fontAlgn="base" hangingPunct="0">
        <a:spcBef>
          <a:spcPct val="0"/>
        </a:spcBef>
        <a:spcAft>
          <a:spcPct val="0"/>
        </a:spcAft>
        <a:defRPr sz="4000">
          <a:solidFill>
            <a:srgbClr val="768D5A"/>
          </a:solidFill>
          <a:latin typeface="Calibri" pitchFamily="34" charset="0"/>
        </a:defRPr>
      </a:lvl2pPr>
      <a:lvl3pPr algn="l" rtl="0" eaLnBrk="0" fontAlgn="base" hangingPunct="0">
        <a:spcBef>
          <a:spcPct val="0"/>
        </a:spcBef>
        <a:spcAft>
          <a:spcPct val="0"/>
        </a:spcAft>
        <a:defRPr sz="4000">
          <a:solidFill>
            <a:srgbClr val="768D5A"/>
          </a:solidFill>
          <a:latin typeface="Calibri" pitchFamily="34" charset="0"/>
        </a:defRPr>
      </a:lvl3pPr>
      <a:lvl4pPr algn="l" rtl="0" eaLnBrk="0" fontAlgn="base" hangingPunct="0">
        <a:spcBef>
          <a:spcPct val="0"/>
        </a:spcBef>
        <a:spcAft>
          <a:spcPct val="0"/>
        </a:spcAft>
        <a:defRPr sz="4000">
          <a:solidFill>
            <a:srgbClr val="768D5A"/>
          </a:solidFill>
          <a:latin typeface="Calibri" pitchFamily="34" charset="0"/>
        </a:defRPr>
      </a:lvl4pPr>
      <a:lvl5pPr algn="l" rtl="0" eaLnBrk="0" fontAlgn="base" hangingPunct="0">
        <a:spcBef>
          <a:spcPct val="0"/>
        </a:spcBef>
        <a:spcAft>
          <a:spcPct val="0"/>
        </a:spcAft>
        <a:defRPr sz="4000">
          <a:solidFill>
            <a:srgbClr val="768D5A"/>
          </a:solidFill>
          <a:latin typeface="Calibri" pitchFamily="34" charset="0"/>
        </a:defRPr>
      </a:lvl5pPr>
      <a:lvl6pPr marL="457200" algn="l" rtl="0" fontAlgn="base">
        <a:spcBef>
          <a:spcPct val="0"/>
        </a:spcBef>
        <a:spcAft>
          <a:spcPct val="0"/>
        </a:spcAft>
        <a:defRPr sz="4000">
          <a:solidFill>
            <a:srgbClr val="768D5A"/>
          </a:solidFill>
          <a:latin typeface="Calibri" pitchFamily="34" charset="0"/>
        </a:defRPr>
      </a:lvl6pPr>
      <a:lvl7pPr marL="914400" algn="l" rtl="0" fontAlgn="base">
        <a:spcBef>
          <a:spcPct val="0"/>
        </a:spcBef>
        <a:spcAft>
          <a:spcPct val="0"/>
        </a:spcAft>
        <a:defRPr sz="4000">
          <a:solidFill>
            <a:srgbClr val="768D5A"/>
          </a:solidFill>
          <a:latin typeface="Calibri" pitchFamily="34" charset="0"/>
        </a:defRPr>
      </a:lvl7pPr>
      <a:lvl8pPr marL="1371600" algn="l" rtl="0" fontAlgn="base">
        <a:spcBef>
          <a:spcPct val="0"/>
        </a:spcBef>
        <a:spcAft>
          <a:spcPct val="0"/>
        </a:spcAft>
        <a:defRPr sz="4000">
          <a:solidFill>
            <a:srgbClr val="768D5A"/>
          </a:solidFill>
          <a:latin typeface="Calibri" pitchFamily="34" charset="0"/>
        </a:defRPr>
      </a:lvl8pPr>
      <a:lvl9pPr marL="1828800" algn="l" rtl="0" fontAlgn="base">
        <a:spcBef>
          <a:spcPct val="0"/>
        </a:spcBef>
        <a:spcAft>
          <a:spcPct val="0"/>
        </a:spcAft>
        <a:defRPr sz="4000">
          <a:solidFill>
            <a:srgbClr val="768D5A"/>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400" kern="1200">
          <a:solidFill>
            <a:srgbClr val="AF9738"/>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rgbClr val="AF9738"/>
          </a:solidFill>
          <a:latin typeface="+mn-lt"/>
          <a:ea typeface="+mn-ea"/>
          <a:cs typeface="+mn-cs"/>
        </a:defRPr>
      </a:lvl2pPr>
      <a:lvl3pPr marL="1143000" indent="-228600" algn="l" rtl="0" eaLnBrk="0" fontAlgn="base" hangingPunct="0">
        <a:spcBef>
          <a:spcPct val="20000"/>
        </a:spcBef>
        <a:spcAft>
          <a:spcPct val="0"/>
        </a:spcAft>
        <a:buFont typeface="Arial" charset="0"/>
        <a:buChar char="•"/>
        <a:defRPr kern="1200">
          <a:solidFill>
            <a:srgbClr val="AF9738"/>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600" kern="1200">
          <a:solidFill>
            <a:srgbClr val="AF9738"/>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kern="1200">
          <a:solidFill>
            <a:srgbClr val="AF9738"/>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buClr>
                <a:srgbClr val="000000"/>
              </a:buClr>
              <a:buSzPct val="100000"/>
              <a:buFont typeface="Times New Roman" pitchFamily="18" charset="0"/>
              <a:buNone/>
              <a:defRPr sz="1200">
                <a:solidFill>
                  <a:srgbClr val="898989"/>
                </a:solidFill>
                <a:ea typeface="ＭＳ Ｐゴシック"/>
                <a:cs typeface="ＭＳ Ｐゴシック"/>
              </a:defRPr>
            </a:lvl1pPr>
          </a:lstStyle>
          <a:p>
            <a:pPr>
              <a:defRPr/>
            </a:pPr>
            <a:fld id="{37ABB2A0-A0B4-403C-8750-524E33DCDB61}" type="datetime1">
              <a:rPr lang="en-US"/>
              <a:pPr>
                <a:defRPr/>
              </a:pPr>
              <a:t>11/16/2010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buClr>
                <a:srgbClr val="000000"/>
              </a:buClr>
              <a:buSzPct val="100000"/>
              <a:buFont typeface="Times New Roman" pitchFamily="18" charset="0"/>
              <a:buNone/>
              <a:defRPr sz="1200">
                <a:solidFill>
                  <a:srgbClr val="898989"/>
                </a:solidFill>
                <a:ea typeface="ＭＳ Ｐゴシック"/>
                <a:cs typeface="ＭＳ Ｐゴシック"/>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buClr>
                <a:srgbClr val="000000"/>
              </a:buClr>
              <a:buSzPct val="100000"/>
              <a:buFont typeface="Times New Roman" pitchFamily="18" charset="0"/>
              <a:buNone/>
              <a:defRPr sz="1200">
                <a:solidFill>
                  <a:srgbClr val="898989"/>
                </a:solidFill>
                <a:ea typeface="ＭＳ Ｐゴシック"/>
                <a:cs typeface="ＭＳ Ｐゴシック"/>
              </a:defRPr>
            </a:lvl1pPr>
          </a:lstStyle>
          <a:p>
            <a:pPr>
              <a:defRPr/>
            </a:pPr>
            <a:fld id="{6DDD631F-5CF5-48E4-8E84-F52D5B434D6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09" charset="-128"/>
          <a:cs typeface="ＭＳ Ｐゴシック" pitchFamily="-109" charset="-128"/>
        </a:defRPr>
      </a:lvl1pPr>
      <a:lvl2pPr algn="ctr" defTabSz="457200" rtl="0" eaLnBrk="0" fontAlgn="base" hangingPunct="0">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2pPr>
      <a:lvl3pPr algn="ctr" defTabSz="457200" rtl="0" eaLnBrk="0" fontAlgn="base" hangingPunct="0">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3pPr>
      <a:lvl4pPr algn="ctr" defTabSz="457200" rtl="0" eaLnBrk="0" fontAlgn="base" hangingPunct="0">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4pPr>
      <a:lvl5pPr algn="ctr" defTabSz="457200" rtl="0" eaLnBrk="0" fontAlgn="base" hangingPunct="0">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5pPr>
      <a:lvl6pPr marL="457200" algn="ctr" defTabSz="457200" rtl="0" fontAlgn="base">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6pPr>
      <a:lvl7pPr marL="914400" algn="ctr" defTabSz="457200" rtl="0" fontAlgn="base">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7pPr>
      <a:lvl8pPr marL="1371600" algn="ctr" defTabSz="457200" rtl="0" fontAlgn="base">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8pPr>
      <a:lvl9pPr marL="1828800" algn="ctr" defTabSz="457200" rtl="0" fontAlgn="base">
        <a:spcBef>
          <a:spcPct val="0"/>
        </a:spcBef>
        <a:spcAft>
          <a:spcPct val="0"/>
        </a:spcAft>
        <a:defRPr sz="4400">
          <a:solidFill>
            <a:schemeClr val="tx1"/>
          </a:solidFill>
          <a:latin typeface="Calibri" pitchFamily="-109" charset="0"/>
          <a:ea typeface="ＭＳ Ｐゴシック" pitchFamily="-109" charset="-128"/>
          <a:cs typeface="ＭＳ Ｐゴシック" pitchFamily="-109"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pitchFamily="-109" charset="-128"/>
          <a:cs typeface="ＭＳ Ｐゴシック" pitchFamily="-109"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109" charset="-128"/>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109" charset="-128"/>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9" charset="-128"/>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9"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khanacademy.org"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27.jpeg"/><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http://www.NROCMath.org"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hyperlink" Target="mailto:svashaw@mivu.org" TargetMode="External"/><Relationship Id="rId7" Type="http://schemas.openxmlformats.org/officeDocument/2006/relationships/hyperlink" Target="http://www.nrocmath.org/"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1.jpeg"/><Relationship Id="rId4" Type="http://schemas.openxmlformats.org/officeDocument/2006/relationships/hyperlink" Target="mailto:membership@montereyinstitute.org"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ww.montereyinstitute.org/media/demo.html" TargetMode="External"/><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ctrTitle"/>
          </p:nvPr>
        </p:nvSpPr>
        <p:spPr>
          <a:xfrm>
            <a:off x="1295400" y="-101600"/>
            <a:ext cx="7391400" cy="5202238"/>
          </a:xfrm>
        </p:spPr>
        <p:txBody>
          <a:bodyPr/>
          <a:lstStyle/>
          <a:p>
            <a:pPr eaLnBrk="1" hangingPunct="1"/>
            <a:r>
              <a:rPr lang="en-US" sz="3200" smtClean="0">
                <a:solidFill>
                  <a:srgbClr val="990000"/>
                </a:solidFill>
                <a:ea typeface="ＭＳ Ｐゴシック"/>
                <a:cs typeface="ＭＳ Ｐゴシック"/>
              </a:rPr>
              <a:t/>
            </a:r>
            <a:br>
              <a:rPr lang="en-US" sz="3200" smtClean="0">
                <a:solidFill>
                  <a:srgbClr val="990000"/>
                </a:solidFill>
                <a:ea typeface="ＭＳ Ｐゴシック"/>
                <a:cs typeface="ＭＳ Ｐゴシック"/>
              </a:rPr>
            </a:br>
            <a:r>
              <a:rPr lang="en-US" sz="3200" smtClean="0">
                <a:solidFill>
                  <a:srgbClr val="990000"/>
                </a:solidFill>
                <a:ea typeface="ＭＳ Ｐゴシック"/>
                <a:cs typeface="ＭＳ Ｐゴシック"/>
              </a:rPr>
              <a:t/>
            </a:r>
            <a:br>
              <a:rPr lang="en-US" sz="3200" smtClean="0">
                <a:solidFill>
                  <a:srgbClr val="990000"/>
                </a:solidFill>
                <a:ea typeface="ＭＳ Ｐゴシック"/>
                <a:cs typeface="ＭＳ Ｐゴシック"/>
              </a:rPr>
            </a:br>
            <a:r>
              <a:rPr lang="en-US" sz="3200" b="1" smtClean="0">
                <a:solidFill>
                  <a:srgbClr val="990000"/>
                </a:solidFill>
                <a:ea typeface="ＭＳ Ｐゴシック"/>
                <a:cs typeface="ＭＳ Ｐゴシック"/>
              </a:rPr>
              <a:t>"Opening” Mathematics: </a:t>
            </a:r>
            <a:br>
              <a:rPr lang="en-US" sz="3200" b="1" smtClean="0">
                <a:solidFill>
                  <a:srgbClr val="990000"/>
                </a:solidFill>
                <a:ea typeface="ＭＳ Ｐゴシック"/>
                <a:cs typeface="ＭＳ Ｐゴシック"/>
              </a:rPr>
            </a:br>
            <a:r>
              <a:rPr lang="en-US" sz="3200" b="1" smtClean="0">
                <a:solidFill>
                  <a:srgbClr val="990000"/>
                </a:solidFill>
                <a:ea typeface="ＭＳ Ｐゴシック"/>
                <a:cs typeface="ＭＳ Ｐゴシック"/>
              </a:rPr>
              <a:t>New Resources for New Approaches </a:t>
            </a: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2000" b="1" smtClean="0">
                <a:solidFill>
                  <a:srgbClr val="768D5A"/>
                </a:solidFill>
                <a:latin typeface="Calisto MT" pitchFamily="18" charset="0"/>
                <a:ea typeface="ＭＳ Ｐゴシック"/>
                <a:cs typeface="ＭＳ Ｐゴシック"/>
              </a:rPr>
              <a:t>Scott Vashaw</a:t>
            </a: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2000" smtClean="0">
                <a:solidFill>
                  <a:srgbClr val="768D5A"/>
                </a:solidFill>
                <a:ea typeface="ＭＳ Ｐゴシック"/>
                <a:cs typeface="ＭＳ Ｐゴシック"/>
              </a:rPr>
              <a:t>Director of Education Services</a:t>
            </a:r>
            <a:br>
              <a:rPr lang="en-US" sz="2000" smtClean="0">
                <a:solidFill>
                  <a:srgbClr val="768D5A"/>
                </a:solidFill>
                <a:ea typeface="ＭＳ Ｐゴシック"/>
                <a:cs typeface="ＭＳ Ｐゴシック"/>
              </a:rPr>
            </a:br>
            <a:r>
              <a:rPr lang="en-US" sz="2000" smtClean="0">
                <a:solidFill>
                  <a:srgbClr val="768D5A"/>
                </a:solidFill>
                <a:ea typeface="ＭＳ Ｐゴシック"/>
                <a:cs typeface="ＭＳ Ｐゴシック"/>
              </a:rPr>
              <a:t>Michigan Virtual School </a:t>
            </a:r>
            <a:br>
              <a:rPr lang="en-US" sz="2000" smtClean="0">
                <a:solidFill>
                  <a:srgbClr val="768D5A"/>
                </a:solidFill>
                <a:ea typeface="ＭＳ Ｐゴシック"/>
                <a:cs typeface="ＭＳ Ｐゴシック"/>
              </a:rPr>
            </a:br>
            <a:r>
              <a:rPr lang="en-US" sz="2000" smtClean="0">
                <a:solidFill>
                  <a:srgbClr val="768D5A"/>
                </a:solidFill>
                <a:ea typeface="ＭＳ Ｐゴシック"/>
                <a:cs typeface="ＭＳ Ｐゴシック"/>
              </a:rPr>
              <a:t/>
            </a:r>
            <a:br>
              <a:rPr lang="en-US" sz="2000" smtClean="0">
                <a:solidFill>
                  <a:srgbClr val="768D5A"/>
                </a:solidFill>
                <a:ea typeface="ＭＳ Ｐゴシック"/>
                <a:cs typeface="ＭＳ Ｐゴシック"/>
              </a:rPr>
            </a:br>
            <a:r>
              <a:rPr lang="en-US" sz="2000" b="1" smtClean="0">
                <a:solidFill>
                  <a:srgbClr val="768D5A"/>
                </a:solidFill>
                <a:latin typeface="Calisto MT" pitchFamily="18" charset="0"/>
                <a:ea typeface="ＭＳ Ｐゴシック"/>
                <a:cs typeface="ＭＳ Ｐゴシック"/>
              </a:rPr>
              <a:t>Jessica Everton</a:t>
            </a: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1800" smtClean="0">
                <a:solidFill>
                  <a:srgbClr val="768D5A"/>
                </a:solidFill>
                <a:latin typeface="Calisto MT" pitchFamily="18" charset="0"/>
                <a:ea typeface="ＭＳ Ｐゴシック"/>
                <a:cs typeface="ＭＳ Ｐゴシック"/>
              </a:rPr>
              <a:t>Editorial Development</a:t>
            </a:r>
            <a:br>
              <a:rPr lang="en-US" sz="1800" smtClean="0">
                <a:solidFill>
                  <a:srgbClr val="768D5A"/>
                </a:solidFill>
                <a:latin typeface="Calisto MT" pitchFamily="18" charset="0"/>
                <a:ea typeface="ＭＳ Ｐゴシック"/>
                <a:cs typeface="ＭＳ Ｐゴシック"/>
              </a:rPr>
            </a:br>
            <a:r>
              <a:rPr lang="en-US" sz="1800" smtClean="0">
                <a:solidFill>
                  <a:srgbClr val="768D5A"/>
                </a:solidFill>
                <a:latin typeface="Calisto MT" pitchFamily="18" charset="0"/>
                <a:ea typeface="ＭＳ Ｐゴシック"/>
                <a:cs typeface="ＭＳ Ｐゴシック"/>
              </a:rPr>
              <a:t>National Repository of Online Courses (NROC)</a:t>
            </a: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1600" smtClean="0">
                <a:solidFill>
                  <a:srgbClr val="768D5A"/>
                </a:solidFill>
                <a:ea typeface="ＭＳ Ｐゴシック"/>
                <a:cs typeface="ＭＳ Ｐゴシック"/>
              </a:rPr>
              <a:t/>
            </a:r>
            <a:br>
              <a:rPr lang="en-US" sz="1600" smtClean="0">
                <a:solidFill>
                  <a:srgbClr val="768D5A"/>
                </a:solidFill>
                <a:ea typeface="ＭＳ Ｐゴシック"/>
                <a:cs typeface="ＭＳ Ｐゴシック"/>
              </a:rPr>
            </a:br>
            <a:r>
              <a:rPr lang="en-US" sz="1600" smtClean="0">
                <a:solidFill>
                  <a:srgbClr val="768D5A"/>
                </a:solidFill>
                <a:latin typeface="Calisto MT" pitchFamily="18" charset="0"/>
                <a:ea typeface="ＭＳ Ｐゴシック"/>
                <a:cs typeface="ＭＳ Ｐゴシック"/>
              </a:rPr>
              <a:t/>
            </a:r>
            <a:br>
              <a:rPr lang="en-US" sz="1600" smtClean="0">
                <a:solidFill>
                  <a:srgbClr val="768D5A"/>
                </a:solidFill>
                <a:latin typeface="Calisto MT" pitchFamily="18" charset="0"/>
                <a:ea typeface="ＭＳ Ｐゴシック"/>
                <a:cs typeface="ＭＳ Ｐゴシック"/>
              </a:rPr>
            </a:br>
            <a:r>
              <a:rPr lang="en-US" sz="1600" smtClean="0">
                <a:solidFill>
                  <a:srgbClr val="768D5A"/>
                </a:solidFill>
                <a:latin typeface="Calisto MT" pitchFamily="18" charset="0"/>
                <a:ea typeface="ＭＳ Ｐゴシック"/>
                <a:cs typeface="ＭＳ Ｐゴシック"/>
              </a:rPr>
              <a:t>VSS, November  2010</a:t>
            </a:r>
          </a:p>
        </p:txBody>
      </p:sp>
      <p:pic>
        <p:nvPicPr>
          <p:cNvPr id="18434" name="Picture 7" descr="NROC_logo_4color.jpg"/>
          <p:cNvPicPr>
            <a:picLocks noChangeAspect="1"/>
          </p:cNvPicPr>
          <p:nvPr/>
        </p:nvPicPr>
        <p:blipFill>
          <a:blip r:embed="rId3"/>
          <a:srcRect/>
          <a:stretch>
            <a:fillRect/>
          </a:stretch>
        </p:blipFill>
        <p:spPr bwMode="auto">
          <a:xfrm>
            <a:off x="7391400" y="5715000"/>
            <a:ext cx="1587500" cy="957263"/>
          </a:xfrm>
          <a:prstGeom prst="rect">
            <a:avLst/>
          </a:prstGeom>
          <a:noFill/>
          <a:ln w="9525">
            <a:noFill/>
            <a:miter lim="800000"/>
            <a:headEnd/>
            <a:tailEnd/>
          </a:ln>
        </p:spPr>
      </p:pic>
      <p:pic>
        <p:nvPicPr>
          <p:cNvPr id="18435" name="Picture 4" descr="Screen shot 2010-11-10 at 10.39.11 AM.png"/>
          <p:cNvPicPr>
            <a:picLocks noChangeAspect="1"/>
          </p:cNvPicPr>
          <p:nvPr/>
        </p:nvPicPr>
        <p:blipFill>
          <a:blip r:embed="rId4"/>
          <a:srcRect/>
          <a:stretch>
            <a:fillRect/>
          </a:stretch>
        </p:blipFill>
        <p:spPr bwMode="auto">
          <a:xfrm>
            <a:off x="4191000" y="5638800"/>
            <a:ext cx="2984500" cy="1219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txBox="1">
            <a:spLocks noChangeArrowheads="1"/>
          </p:cNvSpPr>
          <p:nvPr/>
        </p:nvSpPr>
        <p:spPr bwMode="auto">
          <a:xfrm>
            <a:off x="304800" y="382588"/>
            <a:ext cx="8305800" cy="579437"/>
          </a:xfrm>
          <a:prstGeom prst="rect">
            <a:avLst/>
          </a:prstGeom>
          <a:noFill/>
          <a:ln w="9525">
            <a:noFill/>
            <a:miter lim="800000"/>
            <a:headEnd/>
            <a:tailEnd/>
          </a:ln>
        </p:spPr>
        <p:txBody>
          <a:bodyPr anchor="ctr">
            <a:spAutoFit/>
          </a:bodyPr>
          <a:lstStyle/>
          <a:p>
            <a:pPr algn="r"/>
            <a:r>
              <a:rPr lang="en-US" sz="3200">
                <a:solidFill>
                  <a:srgbClr val="768D5A"/>
                </a:solidFill>
                <a:latin typeface="Calibri" pitchFamily="34" charset="0"/>
                <a:ea typeface="ＭＳ Ｐゴシック"/>
                <a:cs typeface="ＭＳ Ｐゴシック"/>
              </a:rPr>
              <a:t>The NROC Approach</a:t>
            </a:r>
            <a:endParaRPr lang="en-US" sz="3600">
              <a:solidFill>
                <a:srgbClr val="768D5A"/>
              </a:solidFill>
              <a:latin typeface="Calibri" pitchFamily="34" charset="0"/>
              <a:ea typeface="ＭＳ Ｐゴシック"/>
              <a:cs typeface="ＭＳ Ｐゴシック"/>
            </a:endParaRPr>
          </a:p>
        </p:txBody>
      </p:sp>
      <p:cxnSp>
        <p:nvCxnSpPr>
          <p:cNvPr id="4" name="Straight Connector 3"/>
          <p:cNvCxnSpPr>
            <a:cxnSpLocks noChangeShapeType="1"/>
          </p:cNvCxnSpPr>
          <p:nvPr/>
        </p:nvCxnSpPr>
        <p:spPr bwMode="auto">
          <a:xfrm>
            <a:off x="838200" y="990600"/>
            <a:ext cx="7696200" cy="0"/>
          </a:xfrm>
          <a:prstGeom prst="line">
            <a:avLst/>
          </a:prstGeom>
          <a:noFill/>
          <a:ln w="38100">
            <a:solidFill>
              <a:srgbClr val="800000"/>
            </a:solidFill>
            <a:round/>
            <a:headEnd/>
            <a:tailEnd/>
          </a:ln>
          <a:effectLst>
            <a:outerShdw dist="20000" dir="5400000" rotWithShape="0">
              <a:srgbClr val="808080">
                <a:alpha val="37999"/>
              </a:srgbClr>
            </a:outerShdw>
          </a:effectLst>
        </p:spPr>
      </p:cxnSp>
      <p:pic>
        <p:nvPicPr>
          <p:cNvPr id="36867" name="Picture 5" descr="Pres.png"/>
          <p:cNvPicPr>
            <a:picLocks noChangeAspect="1"/>
          </p:cNvPicPr>
          <p:nvPr/>
        </p:nvPicPr>
        <p:blipFill>
          <a:blip r:embed="rId3"/>
          <a:srcRect/>
          <a:stretch>
            <a:fillRect/>
          </a:stretch>
        </p:blipFill>
        <p:spPr bwMode="auto">
          <a:xfrm>
            <a:off x="0" y="1111250"/>
            <a:ext cx="9144000" cy="5746750"/>
          </a:xfrm>
          <a:prstGeom prst="rect">
            <a:avLst/>
          </a:prstGeom>
          <a:noFill/>
          <a:ln w="9525">
            <a:noFill/>
            <a:miter lim="800000"/>
            <a:headEnd/>
            <a:tailEnd/>
          </a:ln>
        </p:spPr>
      </p:pic>
      <p:sp>
        <p:nvSpPr>
          <p:cNvPr id="36868" name="TextBox 6"/>
          <p:cNvSpPr txBox="1">
            <a:spLocks noChangeArrowheads="1"/>
          </p:cNvSpPr>
          <p:nvPr/>
        </p:nvSpPr>
        <p:spPr bwMode="auto">
          <a:xfrm>
            <a:off x="2057400" y="1219200"/>
            <a:ext cx="5562600" cy="584200"/>
          </a:xfrm>
          <a:prstGeom prst="rect">
            <a:avLst/>
          </a:prstGeom>
          <a:noFill/>
          <a:ln w="9525">
            <a:noFill/>
            <a:miter lim="800000"/>
            <a:headEnd/>
            <a:tailEnd/>
          </a:ln>
        </p:spPr>
        <p:txBody>
          <a:bodyPr>
            <a:spAutoFit/>
          </a:bodyPr>
          <a:lstStyle/>
          <a:p>
            <a:pPr algn="ctr"/>
            <a:r>
              <a:rPr lang="en-US" sz="3200" b="1">
                <a:solidFill>
                  <a:srgbClr val="800000"/>
                </a:solidFill>
                <a:latin typeface="Calibri" pitchFamily="34" charset="0"/>
              </a:rPr>
              <a:t>Hewlett Foundation Funded</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ctrTitle" idx="4294967295"/>
          </p:nvPr>
        </p:nvSpPr>
        <p:spPr>
          <a:xfrm>
            <a:off x="1219200" y="288925"/>
            <a:ext cx="7239000" cy="641350"/>
          </a:xfrm>
        </p:spPr>
        <p:txBody>
          <a:bodyPr>
            <a:spAutoFit/>
          </a:bodyPr>
          <a:lstStyle/>
          <a:p>
            <a:pPr algn="r" eaLnBrk="1" hangingPunct="1"/>
            <a:r>
              <a:rPr lang="en-US" sz="3600" smtClean="0">
                <a:ea typeface="ＭＳ Ｐゴシック"/>
                <a:cs typeface="ＭＳ Ｐゴシック"/>
              </a:rPr>
              <a:t>Math Focus Groups</a:t>
            </a:r>
          </a:p>
        </p:txBody>
      </p:sp>
      <p:cxnSp>
        <p:nvCxnSpPr>
          <p:cNvPr id="4" name="Straight Connector 3"/>
          <p:cNvCxnSpPr>
            <a:cxnSpLocks noChangeShapeType="1"/>
          </p:cNvCxnSpPr>
          <p:nvPr/>
        </p:nvCxnSpPr>
        <p:spPr bwMode="auto">
          <a:xfrm>
            <a:off x="838200" y="1066800"/>
            <a:ext cx="7772400" cy="0"/>
          </a:xfrm>
          <a:prstGeom prst="line">
            <a:avLst/>
          </a:prstGeom>
          <a:noFill/>
          <a:ln w="38100">
            <a:solidFill>
              <a:srgbClr val="800000"/>
            </a:solidFill>
            <a:round/>
            <a:headEnd/>
            <a:tailEnd/>
          </a:ln>
          <a:effectLst>
            <a:outerShdw dist="20000" dir="5400000" rotWithShape="0">
              <a:srgbClr val="808080">
                <a:alpha val="37999"/>
              </a:srgbClr>
            </a:outerShdw>
          </a:effectLst>
        </p:spPr>
      </p:cxnSp>
      <p:pic>
        <p:nvPicPr>
          <p:cNvPr id="38915" name="Picture 1" descr="prod_design_map.jpg"/>
          <p:cNvPicPr>
            <a:picLocks noChangeAspect="1"/>
          </p:cNvPicPr>
          <p:nvPr/>
        </p:nvPicPr>
        <p:blipFill>
          <a:blip r:embed="rId3"/>
          <a:srcRect/>
          <a:stretch>
            <a:fillRect/>
          </a:stretch>
        </p:blipFill>
        <p:spPr bwMode="auto">
          <a:xfrm>
            <a:off x="609600" y="1371600"/>
            <a:ext cx="8153400" cy="4529138"/>
          </a:xfrm>
          <a:prstGeom prst="rect">
            <a:avLst/>
          </a:prstGeom>
          <a:gradFill rotWithShape="0">
            <a:gsLst>
              <a:gs pos="0">
                <a:srgbClr val="FFEFD1"/>
              </a:gs>
              <a:gs pos="64999">
                <a:srgbClr val="F0EBD5"/>
              </a:gs>
              <a:gs pos="100000">
                <a:srgbClr val="D1C39F"/>
              </a:gs>
            </a:gsLst>
            <a:lin ang="5400000"/>
          </a:gradFill>
          <a:ln w="9525">
            <a:noFill/>
            <a:miter lim="800000"/>
            <a:headEnd/>
            <a:tailEnd/>
          </a:ln>
        </p:spPr>
      </p:pic>
      <p:sp>
        <p:nvSpPr>
          <p:cNvPr id="76" name="TextBox 75"/>
          <p:cNvSpPr txBox="1"/>
          <p:nvPr/>
        </p:nvSpPr>
        <p:spPr>
          <a:xfrm>
            <a:off x="1219200" y="1981200"/>
            <a:ext cx="3124200" cy="2857500"/>
          </a:xfrm>
          <a:prstGeom prst="rect">
            <a:avLst/>
          </a:prstGeom>
          <a:noFill/>
          <a:ln>
            <a:noFill/>
          </a:ln>
          <a:effectLst/>
        </p:spPr>
        <p:style>
          <a:lnRef idx="1">
            <a:schemeClr val="accent3"/>
          </a:lnRef>
          <a:fillRef idx="2">
            <a:schemeClr val="accent3"/>
          </a:fillRef>
          <a:effectRef idx="1">
            <a:schemeClr val="accent3"/>
          </a:effectRef>
          <a:fontRef idx="minor">
            <a:schemeClr val="dk1"/>
          </a:fontRef>
        </p:style>
        <p:txBody>
          <a:bodyPr>
            <a:spAutoFit/>
          </a:bodyPr>
          <a:lstStyle/>
          <a:p>
            <a:pPr>
              <a:defRPr/>
            </a:pPr>
            <a:r>
              <a:rPr lang="en-US" sz="1400">
                <a:solidFill>
                  <a:srgbClr val="000000"/>
                </a:solidFill>
                <a:latin typeface="Arial" charset="0"/>
                <a:ea typeface="ＭＳ Ｐゴシック"/>
                <a:cs typeface="ＭＳ Ｐゴシック"/>
              </a:rPr>
              <a:t>Antioch, California</a:t>
            </a:r>
          </a:p>
          <a:p>
            <a:pPr>
              <a:defRPr/>
            </a:pPr>
            <a:r>
              <a:rPr lang="en-US" sz="1400">
                <a:solidFill>
                  <a:srgbClr val="000000"/>
                </a:solidFill>
                <a:latin typeface="Arial" charset="0"/>
                <a:ea typeface="ＭＳ Ｐゴシック"/>
                <a:cs typeface="ＭＳ Ｐゴシック"/>
              </a:rPr>
              <a:t>Antioch High School</a:t>
            </a:r>
          </a:p>
          <a:p>
            <a:pPr>
              <a:defRPr/>
            </a:pPr>
            <a:r>
              <a:rPr lang="en-US" sz="1400">
                <a:solidFill>
                  <a:srgbClr val="000000"/>
                </a:solidFill>
                <a:latin typeface="Arial" charset="0"/>
                <a:ea typeface="ＭＳ Ｐゴシック"/>
                <a:cs typeface="ＭＳ Ｐゴシック"/>
              </a:rPr>
              <a:t>Baltimore, Maryland</a:t>
            </a:r>
          </a:p>
          <a:p>
            <a:pPr>
              <a:defRPr/>
            </a:pPr>
            <a:r>
              <a:rPr lang="en-US" sz="1400">
                <a:solidFill>
                  <a:srgbClr val="000000"/>
                </a:solidFill>
                <a:latin typeface="Arial" charset="0"/>
                <a:ea typeface="ＭＳ Ｐゴシック"/>
                <a:cs typeface="ＭＳ Ｐゴシック"/>
              </a:rPr>
              <a:t>Cecil County School District</a:t>
            </a:r>
          </a:p>
          <a:p>
            <a:pPr>
              <a:defRPr/>
            </a:pPr>
            <a:r>
              <a:rPr lang="en-US" sz="1400">
                <a:solidFill>
                  <a:srgbClr val="000000"/>
                </a:solidFill>
                <a:latin typeface="Arial" charset="0"/>
                <a:ea typeface="ＭＳ Ｐゴシック"/>
                <a:cs typeface="ＭＳ Ｐゴシック"/>
              </a:rPr>
              <a:t>Maryland Virtual School</a:t>
            </a:r>
          </a:p>
          <a:p>
            <a:pPr>
              <a:defRPr/>
            </a:pPr>
            <a:r>
              <a:rPr lang="en-US" sz="1400">
                <a:solidFill>
                  <a:srgbClr val="000000"/>
                </a:solidFill>
                <a:latin typeface="Arial" charset="0"/>
                <a:ea typeface="ＭＳ Ｐゴシック"/>
                <a:cs typeface="ＭＳ Ｐゴシック"/>
              </a:rPr>
              <a:t>Baltimore County School District</a:t>
            </a:r>
          </a:p>
          <a:p>
            <a:pPr>
              <a:defRPr/>
            </a:pPr>
            <a:r>
              <a:rPr lang="en-US" sz="1400">
                <a:solidFill>
                  <a:srgbClr val="000000"/>
                </a:solidFill>
                <a:latin typeface="Arial" charset="0"/>
                <a:ea typeface="ＭＳ Ｐゴシック"/>
                <a:cs typeface="ＭＳ Ｐゴシック"/>
              </a:rPr>
              <a:t>Digital Harbor High School</a:t>
            </a:r>
          </a:p>
          <a:p>
            <a:pPr>
              <a:defRPr/>
            </a:pPr>
            <a:r>
              <a:rPr lang="en-US" sz="1400">
                <a:solidFill>
                  <a:srgbClr val="000000"/>
                </a:solidFill>
                <a:latin typeface="Arial" charset="0"/>
                <a:ea typeface="ＭＳ Ｐゴシック"/>
                <a:cs typeface="ＭＳ Ｐゴシック"/>
              </a:rPr>
              <a:t>Denver, Colorado</a:t>
            </a:r>
          </a:p>
          <a:p>
            <a:pPr>
              <a:defRPr/>
            </a:pPr>
            <a:r>
              <a:rPr lang="en-US" sz="1400">
                <a:solidFill>
                  <a:srgbClr val="000000"/>
                </a:solidFill>
                <a:latin typeface="Arial" charset="0"/>
                <a:ea typeface="ＭＳ Ｐゴシック"/>
                <a:cs typeface="ＭＳ Ｐゴシック"/>
              </a:rPr>
              <a:t>Denver School of Science and Technology</a:t>
            </a:r>
          </a:p>
          <a:p>
            <a:pPr>
              <a:defRPr/>
            </a:pPr>
            <a:r>
              <a:rPr lang="en-US" sz="1400">
                <a:solidFill>
                  <a:srgbClr val="000000"/>
                </a:solidFill>
                <a:latin typeface="Arial" charset="0"/>
                <a:ea typeface="ＭＳ Ｐゴシック"/>
                <a:cs typeface="ＭＳ Ｐゴシック"/>
              </a:rPr>
              <a:t>Lansing, Michigan</a:t>
            </a:r>
          </a:p>
          <a:p>
            <a:pPr>
              <a:defRPr/>
            </a:pPr>
            <a:r>
              <a:rPr lang="en-US" sz="1400">
                <a:solidFill>
                  <a:srgbClr val="000000"/>
                </a:solidFill>
                <a:latin typeface="Arial" charset="0"/>
                <a:ea typeface="ＭＳ Ｐゴシック"/>
                <a:cs typeface="ＭＳ Ｐゴシック"/>
              </a:rPr>
              <a:t>Williamston High School</a:t>
            </a:r>
          </a:p>
          <a:p>
            <a:pPr>
              <a:defRPr/>
            </a:pPr>
            <a:r>
              <a:rPr lang="en-US" sz="1400">
                <a:solidFill>
                  <a:srgbClr val="000000"/>
                </a:solidFill>
                <a:latin typeface="Arial" charset="0"/>
                <a:ea typeface="ＭＳ Ｐゴシック"/>
                <a:cs typeface="ＭＳ Ｐゴシック"/>
              </a:rPr>
              <a:t>Maple Valley</a:t>
            </a:r>
          </a:p>
        </p:txBody>
      </p:sp>
      <p:sp>
        <p:nvSpPr>
          <p:cNvPr id="38917" name="TextBox 77"/>
          <p:cNvSpPr txBox="1">
            <a:spLocks noChangeArrowheads="1"/>
          </p:cNvSpPr>
          <p:nvPr/>
        </p:nvSpPr>
        <p:spPr bwMode="auto">
          <a:xfrm>
            <a:off x="4191000" y="2035175"/>
            <a:ext cx="2971800" cy="3070225"/>
          </a:xfrm>
          <a:prstGeom prst="rect">
            <a:avLst/>
          </a:prstGeom>
          <a:noFill/>
          <a:ln w="9525">
            <a:noFill/>
            <a:miter lim="800000"/>
            <a:headEnd/>
            <a:tailEnd/>
          </a:ln>
        </p:spPr>
        <p:txBody>
          <a:bodyPr>
            <a:spAutoFit/>
          </a:bodyPr>
          <a:lstStyle/>
          <a:p>
            <a:r>
              <a:rPr lang="en-US" sz="1400">
                <a:ea typeface="ＭＳ Ｐゴシック"/>
                <a:cs typeface="ＭＳ Ｐゴシック"/>
              </a:rPr>
              <a:t>Grosse Pointe</a:t>
            </a:r>
          </a:p>
          <a:p>
            <a:r>
              <a:rPr lang="en-US" sz="1400">
                <a:ea typeface="ＭＳ Ｐゴシック"/>
                <a:cs typeface="ＭＳ Ｐゴシック"/>
              </a:rPr>
              <a:t>Charlotte Public Schools</a:t>
            </a:r>
          </a:p>
          <a:p>
            <a:r>
              <a:rPr lang="en-US" sz="1400" b="1">
                <a:solidFill>
                  <a:srgbClr val="0033CC"/>
                </a:solidFill>
                <a:ea typeface="ＭＳ Ｐゴシック"/>
                <a:cs typeface="ＭＳ Ｐゴシック"/>
              </a:rPr>
              <a:t>Michigan Virtual School</a:t>
            </a:r>
          </a:p>
          <a:p>
            <a:r>
              <a:rPr lang="en-US" sz="1400">
                <a:ea typeface="ＭＳ Ｐゴシック"/>
                <a:cs typeface="ＭＳ Ｐゴシック"/>
              </a:rPr>
              <a:t>Lowell High School</a:t>
            </a:r>
          </a:p>
          <a:p>
            <a:r>
              <a:rPr lang="en-US" sz="1400">
                <a:ea typeface="ＭＳ Ｐゴシック"/>
                <a:cs typeface="ＭＳ Ｐゴシック"/>
              </a:rPr>
              <a:t>Lansing Public Schools</a:t>
            </a:r>
          </a:p>
          <a:p>
            <a:r>
              <a:rPr lang="en-US" sz="1400">
                <a:ea typeface="ＭＳ Ｐゴシック"/>
                <a:cs typeface="ＭＳ Ｐゴシック"/>
              </a:rPr>
              <a:t>Los Angeles, California</a:t>
            </a:r>
          </a:p>
          <a:p>
            <a:r>
              <a:rPr lang="en-US" sz="1400">
                <a:ea typeface="ＭＳ Ｐゴシック"/>
                <a:cs typeface="ＭＳ Ｐゴシック"/>
              </a:rPr>
              <a:t>Roosevelt High School</a:t>
            </a:r>
          </a:p>
          <a:p>
            <a:r>
              <a:rPr lang="en-US" sz="1400">
                <a:ea typeface="ＭＳ Ｐゴシック"/>
                <a:cs typeface="ＭＳ Ｐゴシック"/>
              </a:rPr>
              <a:t>Southgate high school</a:t>
            </a:r>
          </a:p>
          <a:p>
            <a:r>
              <a:rPr lang="en-US" sz="1400">
                <a:ea typeface="ＭＳ Ｐゴシック"/>
                <a:cs typeface="ＭＳ Ｐゴシック"/>
              </a:rPr>
              <a:t>LAUSD Local district 4</a:t>
            </a:r>
          </a:p>
          <a:p>
            <a:r>
              <a:rPr lang="en-US" sz="1400">
                <a:ea typeface="ＭＳ Ｐゴシック"/>
                <a:cs typeface="ＭＳ Ｐゴシック"/>
              </a:rPr>
              <a:t>LAUSD Local district 5</a:t>
            </a:r>
          </a:p>
          <a:p>
            <a:r>
              <a:rPr lang="en-US" sz="1400">
                <a:ea typeface="ＭＳ Ｐゴシック"/>
                <a:cs typeface="ＭＳ Ｐゴシック"/>
              </a:rPr>
              <a:t>LAUSD Local district 8</a:t>
            </a:r>
          </a:p>
          <a:p>
            <a:r>
              <a:rPr lang="en-US" sz="1400">
                <a:ea typeface="ＭＳ Ｐゴシック"/>
                <a:cs typeface="ＭＳ Ｐゴシック"/>
              </a:rPr>
              <a:t>City of Angels Schools</a:t>
            </a:r>
          </a:p>
          <a:p>
            <a:r>
              <a:rPr lang="en-US" sz="1400">
                <a:ea typeface="ＭＳ Ｐゴシック"/>
                <a:cs typeface="ＭＳ Ｐゴシック"/>
              </a:rPr>
              <a:t>University High school</a:t>
            </a:r>
          </a:p>
          <a:p>
            <a:endParaRPr lang="en-US" sz="1400">
              <a:ea typeface="ＭＳ Ｐゴシック"/>
              <a:cs typeface="ＭＳ Ｐゴシック"/>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4294967295"/>
          </p:nvPr>
        </p:nvSpPr>
        <p:spPr>
          <a:xfrm>
            <a:off x="304800" y="2286000"/>
            <a:ext cx="8610600" cy="4572000"/>
          </a:xfrm>
          <a:solidFill>
            <a:schemeClr val="bg1"/>
          </a:solidFill>
        </p:spPr>
        <p:txBody>
          <a:bodyPr rtlCol="0">
            <a:normAutofit/>
          </a:bodyPr>
          <a:lstStyle/>
          <a:p>
            <a:pPr lvl="1" eaLnBrk="1" fontAlgn="auto" hangingPunct="1">
              <a:lnSpc>
                <a:spcPct val="120000"/>
              </a:lnSpc>
              <a:spcAft>
                <a:spcPts val="0"/>
              </a:spcAft>
              <a:buFontTx/>
              <a:buNone/>
              <a:defRPr/>
            </a:pPr>
            <a:r>
              <a:rPr lang="en-US" sz="2400" b="1" dirty="0" smtClean="0">
                <a:solidFill>
                  <a:schemeClr val="tx1">
                    <a:lumMod val="75000"/>
                    <a:lumOff val="25000"/>
                  </a:schemeClr>
                </a:solidFill>
              </a:rPr>
              <a:t>Project Audience</a:t>
            </a:r>
            <a:r>
              <a:rPr lang="en-US" sz="2400" dirty="0" smtClean="0">
                <a:solidFill>
                  <a:schemeClr val="tx1">
                    <a:lumMod val="75000"/>
                    <a:lumOff val="25000"/>
                  </a:schemeClr>
                </a:solidFill>
              </a:rPr>
              <a:t>:</a:t>
            </a:r>
          </a:p>
          <a:p>
            <a:pPr lvl="1" eaLnBrk="1" fontAlgn="auto" hangingPunct="1">
              <a:spcAft>
                <a:spcPts val="0"/>
              </a:spcAft>
              <a:buFont typeface="Times" pitchFamily="-106" charset="0"/>
              <a:buChar char="•"/>
              <a:defRPr/>
            </a:pPr>
            <a:r>
              <a:rPr lang="en-US" dirty="0" smtClean="0">
                <a:solidFill>
                  <a:schemeClr val="tx1">
                    <a:lumMod val="75000"/>
                    <a:lumOff val="25000"/>
                  </a:schemeClr>
                </a:solidFill>
              </a:rPr>
              <a:t>First-time algebra students</a:t>
            </a:r>
          </a:p>
          <a:p>
            <a:pPr lvl="1" eaLnBrk="1" fontAlgn="auto" hangingPunct="1">
              <a:spcAft>
                <a:spcPts val="0"/>
              </a:spcAft>
              <a:buFont typeface="Times" pitchFamily="-106" charset="0"/>
              <a:buChar char="•"/>
              <a:defRPr/>
            </a:pPr>
            <a:r>
              <a:rPr lang="en-US" dirty="0" smtClean="0">
                <a:solidFill>
                  <a:schemeClr val="tx1">
                    <a:lumMod val="75000"/>
                    <a:lumOff val="25000"/>
                  </a:schemeClr>
                </a:solidFill>
              </a:rPr>
              <a:t>From remedial to advanced</a:t>
            </a:r>
            <a:endParaRPr lang="en-US" sz="2400" b="1" dirty="0" smtClean="0">
              <a:solidFill>
                <a:schemeClr val="tx1">
                  <a:lumMod val="75000"/>
                  <a:lumOff val="25000"/>
                </a:schemeClr>
              </a:solidFill>
            </a:endParaRPr>
          </a:p>
          <a:p>
            <a:pPr lvl="1" eaLnBrk="1" fontAlgn="auto" hangingPunct="1">
              <a:spcBef>
                <a:spcPts val="1200"/>
              </a:spcBef>
              <a:spcAft>
                <a:spcPts val="0"/>
              </a:spcAft>
              <a:buFontTx/>
              <a:buNone/>
              <a:defRPr/>
            </a:pPr>
            <a:r>
              <a:rPr lang="en-US" sz="2400" b="1" dirty="0" smtClean="0">
                <a:solidFill>
                  <a:schemeClr val="tx1">
                    <a:lumMod val="75000"/>
                    <a:lumOff val="25000"/>
                  </a:schemeClr>
                </a:solidFill>
              </a:rPr>
              <a:t>Project Approach</a:t>
            </a:r>
            <a:r>
              <a:rPr lang="en-US" sz="2400" dirty="0" smtClean="0">
                <a:solidFill>
                  <a:schemeClr val="tx1">
                    <a:lumMod val="75000"/>
                    <a:lumOff val="25000"/>
                  </a:schemeClr>
                </a:solidFill>
              </a:rPr>
              <a:t>:</a:t>
            </a:r>
          </a:p>
          <a:p>
            <a:pPr lvl="1" eaLnBrk="1" fontAlgn="auto" hangingPunct="1">
              <a:spcBef>
                <a:spcPts val="1200"/>
              </a:spcBef>
              <a:spcAft>
                <a:spcPts val="0"/>
              </a:spcAft>
              <a:buFont typeface="Times" pitchFamily="-106" charset="0"/>
              <a:buChar char="•"/>
              <a:defRPr/>
            </a:pPr>
            <a:r>
              <a:rPr lang="en-US" sz="1800" dirty="0" smtClean="0">
                <a:solidFill>
                  <a:schemeClr val="tx1">
                    <a:lumMod val="75000"/>
                    <a:lumOff val="25000"/>
                  </a:schemeClr>
                </a:solidFill>
              </a:rPr>
              <a:t>Developing new educational interventions by integrating a broad range of pedagogical approaches</a:t>
            </a:r>
          </a:p>
          <a:p>
            <a:pPr lvl="1" eaLnBrk="1" fontAlgn="auto" hangingPunct="1">
              <a:spcBef>
                <a:spcPts val="1200"/>
              </a:spcBef>
              <a:spcAft>
                <a:spcPts val="0"/>
              </a:spcAft>
              <a:buFont typeface="Times" pitchFamily="-106" charset="0"/>
              <a:buChar char="•"/>
              <a:defRPr/>
            </a:pPr>
            <a:r>
              <a:rPr lang="en-US" sz="1800" dirty="0" smtClean="0">
                <a:solidFill>
                  <a:schemeClr val="tx1">
                    <a:lumMod val="75000"/>
                    <a:lumOff val="25000"/>
                  </a:schemeClr>
                </a:solidFill>
              </a:rPr>
              <a:t>Engaging student, instructors, and administrator in the product and           enterprise design</a:t>
            </a:r>
            <a:endParaRPr lang="en-US" dirty="0" smtClean="0">
              <a:solidFill>
                <a:schemeClr val="tx1">
                  <a:lumMod val="75000"/>
                  <a:lumOff val="25000"/>
                </a:schemeClr>
              </a:solidFill>
            </a:endParaRPr>
          </a:p>
          <a:p>
            <a:pPr lvl="1" eaLnBrk="1" fontAlgn="auto" hangingPunct="1">
              <a:spcBef>
                <a:spcPts val="1200"/>
              </a:spcBef>
              <a:spcAft>
                <a:spcPts val="0"/>
              </a:spcAft>
              <a:buFont typeface="Times" pitchFamily="-106" charset="0"/>
              <a:buChar char="•"/>
              <a:defRPr/>
            </a:pPr>
            <a:endParaRPr lang="en-US" sz="2400" dirty="0" smtClean="0">
              <a:solidFill>
                <a:schemeClr val="accent1">
                  <a:lumMod val="75000"/>
                </a:schemeClr>
              </a:solidFill>
            </a:endParaRPr>
          </a:p>
          <a:p>
            <a:pPr lvl="1" eaLnBrk="1" fontAlgn="auto" hangingPunct="1">
              <a:spcBef>
                <a:spcPts val="1200"/>
              </a:spcBef>
              <a:spcAft>
                <a:spcPts val="0"/>
              </a:spcAft>
              <a:buFont typeface="Times" pitchFamily="-106" charset="0"/>
              <a:buChar char="•"/>
              <a:defRPr/>
            </a:pPr>
            <a:endParaRPr lang="en-US" sz="2400" dirty="0" smtClean="0">
              <a:solidFill>
                <a:schemeClr val="accent1">
                  <a:lumMod val="75000"/>
                </a:schemeClr>
              </a:solidFill>
            </a:endParaRPr>
          </a:p>
          <a:p>
            <a:pPr lvl="1" eaLnBrk="1" fontAlgn="auto" hangingPunct="1">
              <a:spcBef>
                <a:spcPts val="1200"/>
              </a:spcBef>
              <a:spcAft>
                <a:spcPts val="0"/>
              </a:spcAft>
              <a:buFont typeface="Times" pitchFamily="-106" charset="0"/>
              <a:buChar char="•"/>
              <a:defRPr/>
            </a:pPr>
            <a:endParaRPr lang="en-US" sz="2400" dirty="0" smtClean="0">
              <a:solidFill>
                <a:schemeClr val="accent1">
                  <a:lumMod val="75000"/>
                </a:schemeClr>
              </a:solidFill>
            </a:endParaRPr>
          </a:p>
          <a:p>
            <a:pPr eaLnBrk="1" fontAlgn="auto" hangingPunct="1">
              <a:spcBef>
                <a:spcPts val="1200"/>
              </a:spcBef>
              <a:spcAft>
                <a:spcPts val="0"/>
              </a:spcAft>
              <a:buFontTx/>
              <a:buNone/>
              <a:defRPr/>
            </a:pPr>
            <a:endParaRPr lang="en-US" sz="2000" dirty="0" smtClean="0">
              <a:solidFill>
                <a:schemeClr val="accent1">
                  <a:lumMod val="75000"/>
                </a:schemeClr>
              </a:solidFill>
            </a:endParaRPr>
          </a:p>
        </p:txBody>
      </p:sp>
      <p:sp>
        <p:nvSpPr>
          <p:cNvPr id="25603" name="Text Box 7"/>
          <p:cNvSpPr txBox="1">
            <a:spLocks noChangeArrowheads="1"/>
          </p:cNvSpPr>
          <p:nvPr/>
        </p:nvSpPr>
        <p:spPr bwMode="auto">
          <a:xfrm>
            <a:off x="457200" y="1143000"/>
            <a:ext cx="8305800" cy="1077913"/>
          </a:xfrm>
          <a:prstGeom prst="rect">
            <a:avLst/>
          </a:prstGeom>
          <a:solidFill>
            <a:schemeClr val="accent2">
              <a:lumMod val="40000"/>
              <a:lumOff val="60000"/>
            </a:schemeClr>
          </a:solidFill>
          <a:ln w="9525">
            <a:noFill/>
            <a:miter lim="800000"/>
            <a:headEnd/>
            <a:tailEnd/>
          </a:ln>
        </p:spPr>
        <p:txBody>
          <a:bodyPr>
            <a:spAutoFit/>
          </a:bodyPr>
          <a:lstStyle/>
          <a:p>
            <a:pPr lvl="1" fontAlgn="auto">
              <a:spcBef>
                <a:spcPts val="1200"/>
              </a:spcBef>
              <a:spcAft>
                <a:spcPts val="0"/>
              </a:spcAft>
              <a:defRPr/>
            </a:pPr>
            <a:r>
              <a:rPr lang="en-US" sz="2400" b="1" dirty="0">
                <a:solidFill>
                  <a:srgbClr val="800000"/>
                </a:solidFill>
                <a:latin typeface="+mn-lt"/>
              </a:rPr>
              <a:t>Project Goal</a:t>
            </a:r>
            <a:r>
              <a:rPr lang="en-US" sz="2400" dirty="0">
                <a:solidFill>
                  <a:srgbClr val="800000"/>
                </a:solidFill>
                <a:latin typeface="+mn-lt"/>
              </a:rPr>
              <a:t>:</a:t>
            </a:r>
            <a:r>
              <a:rPr lang="en-US" sz="2000" i="1" dirty="0">
                <a:solidFill>
                  <a:srgbClr val="800000"/>
                </a:solidFill>
                <a:latin typeface="+mn-lt"/>
              </a:rPr>
              <a:t> </a:t>
            </a:r>
            <a:r>
              <a:rPr lang="en-US" sz="2000" i="1" dirty="0">
                <a:solidFill>
                  <a:srgbClr val="840000"/>
                </a:solidFill>
                <a:latin typeface="+mn-lt"/>
              </a:rPr>
              <a:t>To offer a multi-modal approach to Algebra I that incorporates cutting edge online learning methods and technologies and is delivered to the world as an Open Educational Resource.</a:t>
            </a:r>
          </a:p>
        </p:txBody>
      </p:sp>
      <p:sp>
        <p:nvSpPr>
          <p:cNvPr id="40963" name="Rectangle 4"/>
          <p:cNvSpPr>
            <a:spLocks noChangeArrowheads="1"/>
          </p:cNvSpPr>
          <p:nvPr/>
        </p:nvSpPr>
        <p:spPr bwMode="auto">
          <a:xfrm>
            <a:off x="9694863" y="3786188"/>
            <a:ext cx="184150" cy="366712"/>
          </a:xfrm>
          <a:prstGeom prst="rect">
            <a:avLst/>
          </a:prstGeom>
          <a:noFill/>
          <a:ln w="9525">
            <a:noFill/>
            <a:miter lim="800000"/>
            <a:headEnd/>
            <a:tailEnd/>
          </a:ln>
          <a:effectLst>
            <a:prstShdw prst="shdw13" dist="53882" dir="13500000">
              <a:schemeClr val="bg2">
                <a:alpha val="50000"/>
              </a:schemeClr>
            </a:prstShdw>
          </a:effectLst>
        </p:spPr>
        <p:txBody>
          <a:bodyPr wrap="none">
            <a:spAutoFit/>
          </a:bodyPr>
          <a:lstStyle/>
          <a:p>
            <a:pPr>
              <a:buClr>
                <a:srgbClr val="000000"/>
              </a:buClr>
              <a:buSzPct val="100000"/>
              <a:buFont typeface="Times New Roman" pitchFamily="18" charset="0"/>
              <a:buNone/>
            </a:pPr>
            <a:endParaRPr lang="en-US">
              <a:latin typeface="Calibri" pitchFamily="34" charset="0"/>
            </a:endParaRPr>
          </a:p>
        </p:txBody>
      </p:sp>
      <p:sp>
        <p:nvSpPr>
          <p:cNvPr id="5" name="Rectangle 2"/>
          <p:cNvSpPr txBox="1">
            <a:spLocks noChangeArrowheads="1"/>
          </p:cNvSpPr>
          <p:nvPr/>
        </p:nvSpPr>
        <p:spPr>
          <a:xfrm>
            <a:off x="381000" y="381000"/>
            <a:ext cx="8305800" cy="584200"/>
          </a:xfrm>
          <a:prstGeom prst="rect">
            <a:avLst/>
          </a:prstGeom>
        </p:spPr>
        <p:txBody>
          <a:bodyPr anchor="ctr">
            <a:spAutoFit/>
          </a:bodyPr>
          <a:lstStyle/>
          <a:p>
            <a:pPr algn="r" fontAlgn="auto">
              <a:spcAft>
                <a:spcPts val="0"/>
              </a:spcAft>
              <a:defRPr/>
            </a:pPr>
            <a:r>
              <a:rPr lang="en-US" sz="3200" dirty="0">
                <a:solidFill>
                  <a:schemeClr val="accent2">
                    <a:lumMod val="75000"/>
                  </a:schemeClr>
                </a:solidFill>
                <a:latin typeface="+mj-lt"/>
                <a:ea typeface="ＭＳ Ｐゴシック" pitchFamily="-106" charset="-128"/>
                <a:cs typeface="+mj-cs"/>
              </a:rPr>
              <a:t>NROC Algebra 1―An Open Course</a:t>
            </a:r>
            <a:endParaRPr lang="en-US" sz="3600" dirty="0">
              <a:solidFill>
                <a:schemeClr val="accent2">
                  <a:lumMod val="75000"/>
                </a:schemeClr>
              </a:solidFill>
              <a:latin typeface="+mj-lt"/>
              <a:ea typeface="ＭＳ Ｐゴシック" pitchFamily="-106" charset="-128"/>
              <a:cs typeface="+mj-cs"/>
            </a:endParaRPr>
          </a:p>
        </p:txBody>
      </p:sp>
      <p:cxnSp>
        <p:nvCxnSpPr>
          <p:cNvPr id="6" name="Straight Connector 5"/>
          <p:cNvCxnSpPr>
            <a:cxnSpLocks noChangeShapeType="1"/>
          </p:cNvCxnSpPr>
          <p:nvPr/>
        </p:nvCxnSpPr>
        <p:spPr bwMode="auto">
          <a:xfrm>
            <a:off x="762000" y="1066800"/>
            <a:ext cx="79248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40966" name="Text Box 13"/>
          <p:cNvSpPr txBox="1">
            <a:spLocks noChangeArrowheads="1"/>
          </p:cNvSpPr>
          <p:nvPr/>
        </p:nvSpPr>
        <p:spPr bwMode="auto">
          <a:xfrm>
            <a:off x="4343400" y="1981200"/>
            <a:ext cx="4343400" cy="369888"/>
          </a:xfrm>
          <a:prstGeom prst="rect">
            <a:avLst/>
          </a:prstGeom>
          <a:noFill/>
          <a:ln w="9525">
            <a:noFill/>
            <a:miter lim="800000"/>
            <a:headEnd/>
            <a:tailEnd/>
          </a:ln>
        </p:spPr>
        <p:txBody>
          <a:bodyPr>
            <a:spAutoFit/>
          </a:bodyPr>
          <a:lstStyle/>
          <a:p>
            <a:pPr>
              <a:spcBef>
                <a:spcPct val="50000"/>
              </a:spcBef>
            </a:pPr>
            <a:r>
              <a:rPr lang="en-US" b="1">
                <a:latin typeface="Calibri" pitchFamily="34" charset="0"/>
                <a:cs typeface="Arial" charset="0"/>
              </a:rPr>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3"/>
          <p:cNvSpPr txBox="1">
            <a:spLocks noChangeArrowheads="1"/>
          </p:cNvSpPr>
          <p:nvPr/>
        </p:nvSpPr>
        <p:spPr bwMode="auto">
          <a:xfrm>
            <a:off x="609600" y="1619250"/>
            <a:ext cx="8229600" cy="4289425"/>
          </a:xfrm>
          <a:prstGeom prst="rect">
            <a:avLst/>
          </a:prstGeom>
          <a:solidFill>
            <a:schemeClr val="bg1"/>
          </a:solid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sz="2000" b="1">
                <a:solidFill>
                  <a:srgbClr val="800000"/>
                </a:solidFill>
                <a:latin typeface="Calibri" pitchFamily="34" charset="0"/>
                <a:ea typeface="ＭＳ Ｐゴシック"/>
                <a:cs typeface="ＭＳ Ｐゴシック"/>
              </a:rPr>
              <a:t>Learning Object Architecture: 12 units, 26 lessons, 68 Topics</a:t>
            </a:r>
            <a:endParaRPr lang="en-US" sz="2000">
              <a:solidFill>
                <a:srgbClr val="404040"/>
              </a:solidFill>
              <a:latin typeface="Calibri" pitchFamily="34" charset="0"/>
              <a:ea typeface="ＭＳ Ｐゴシック"/>
              <a:cs typeface="ＭＳ Ｐゴシック"/>
            </a:endParaRPr>
          </a:p>
          <a:p>
            <a:pPr>
              <a:spcBef>
                <a:spcPts val="600"/>
              </a:spcBef>
            </a:pPr>
            <a:r>
              <a:rPr lang="en-US" sz="2000" b="1">
                <a:solidFill>
                  <a:srgbClr val="800000"/>
                </a:solidFill>
                <a:latin typeface="Calibri" pitchFamily="34" charset="0"/>
              </a:rPr>
              <a:t>Instructional elements:</a:t>
            </a:r>
            <a:endParaRPr lang="en-US" sz="2000">
              <a:latin typeface="Calibri" pitchFamily="34" charset="0"/>
            </a:endParaRPr>
          </a:p>
          <a:p>
            <a:pPr>
              <a:spcBef>
                <a:spcPts val="600"/>
              </a:spcBef>
            </a:pPr>
            <a:r>
              <a:rPr lang="en-US" b="1">
                <a:latin typeface="Calibri" pitchFamily="34" charset="0"/>
              </a:rPr>
              <a:t>At the topic level (68 Topics):</a:t>
            </a:r>
            <a:endParaRPr lang="en-US">
              <a:latin typeface="Calibri" pitchFamily="34" charset="0"/>
            </a:endParaRPr>
          </a:p>
          <a:p>
            <a:pPr lvl="1">
              <a:lnSpc>
                <a:spcPct val="75000"/>
              </a:lnSpc>
              <a:spcBef>
                <a:spcPts val="600"/>
              </a:spcBef>
              <a:buClr>
                <a:srgbClr val="800000"/>
              </a:buClr>
              <a:buFont typeface="Times" pitchFamily="18" charset="0"/>
              <a:buChar char="•"/>
            </a:pPr>
            <a:r>
              <a:rPr lang="en-US">
                <a:latin typeface="Calibri" pitchFamily="34" charset="0"/>
              </a:rPr>
              <a:t> warm-up (text problems)</a:t>
            </a:r>
          </a:p>
          <a:p>
            <a:pPr lvl="1">
              <a:lnSpc>
                <a:spcPct val="75000"/>
              </a:lnSpc>
              <a:spcBef>
                <a:spcPts val="600"/>
              </a:spcBef>
              <a:buClr>
                <a:srgbClr val="800000"/>
              </a:buClr>
              <a:buFont typeface="Times" pitchFamily="18" charset="0"/>
              <a:buChar char="•"/>
            </a:pPr>
            <a:r>
              <a:rPr lang="en-US">
                <a:latin typeface="Calibri" pitchFamily="34" charset="0"/>
              </a:rPr>
              <a:t> presentation (video, audio, animation, and graphics)</a:t>
            </a:r>
          </a:p>
          <a:p>
            <a:pPr lvl="1">
              <a:lnSpc>
                <a:spcPct val="75000"/>
              </a:lnSpc>
              <a:spcBef>
                <a:spcPts val="600"/>
              </a:spcBef>
              <a:buClr>
                <a:srgbClr val="800000"/>
              </a:buClr>
              <a:buFont typeface="Times" pitchFamily="18" charset="0"/>
              <a:buChar char="•"/>
            </a:pPr>
            <a:r>
              <a:rPr lang="en-US">
                <a:latin typeface="Calibri" pitchFamily="34" charset="0"/>
              </a:rPr>
              <a:t> worked examples (audio and graphics)</a:t>
            </a:r>
          </a:p>
          <a:p>
            <a:pPr lvl="1">
              <a:lnSpc>
                <a:spcPct val="75000"/>
              </a:lnSpc>
              <a:spcBef>
                <a:spcPts val="600"/>
              </a:spcBef>
              <a:buClr>
                <a:srgbClr val="800000"/>
              </a:buClr>
              <a:buFont typeface="Times" pitchFamily="18" charset="0"/>
              <a:buChar char="•"/>
            </a:pPr>
            <a:r>
              <a:rPr lang="en-US">
                <a:latin typeface="Calibri" pitchFamily="34" charset="0"/>
              </a:rPr>
              <a:t> problems (interactive text problems)</a:t>
            </a:r>
          </a:p>
          <a:p>
            <a:pPr lvl="1">
              <a:lnSpc>
                <a:spcPct val="75000"/>
              </a:lnSpc>
              <a:spcBef>
                <a:spcPts val="600"/>
              </a:spcBef>
              <a:buClr>
                <a:srgbClr val="800000"/>
              </a:buClr>
              <a:buFont typeface="Times" pitchFamily="18" charset="0"/>
              <a:buChar char="•"/>
            </a:pPr>
            <a:r>
              <a:rPr lang="en-US">
                <a:latin typeface="Calibri" pitchFamily="34" charset="0"/>
              </a:rPr>
              <a:t> review (text problems)</a:t>
            </a:r>
          </a:p>
          <a:p>
            <a:pPr lvl="1">
              <a:lnSpc>
                <a:spcPct val="75000"/>
              </a:lnSpc>
              <a:spcBef>
                <a:spcPts val="600"/>
              </a:spcBef>
              <a:buClr>
                <a:srgbClr val="800000"/>
              </a:buClr>
              <a:buFont typeface="Times" pitchFamily="18" charset="0"/>
              <a:buChar char="•"/>
            </a:pPr>
            <a:r>
              <a:rPr lang="en-US">
                <a:latin typeface="Calibri" pitchFamily="34" charset="0"/>
              </a:rPr>
              <a:t> text tab (online textbook)</a:t>
            </a:r>
          </a:p>
          <a:p>
            <a:pPr>
              <a:spcBef>
                <a:spcPct val="50000"/>
              </a:spcBef>
              <a:buFont typeface="Times" pitchFamily="18" charset="0"/>
              <a:buNone/>
            </a:pPr>
            <a:r>
              <a:rPr lang="en-US" b="1">
                <a:latin typeface="Calibri" pitchFamily="34" charset="0"/>
              </a:rPr>
              <a:t>At the unit level (12 Units):</a:t>
            </a:r>
          </a:p>
          <a:p>
            <a:pPr lvl="1">
              <a:spcBef>
                <a:spcPts val="600"/>
              </a:spcBef>
              <a:buClr>
                <a:srgbClr val="800000"/>
              </a:buClr>
              <a:buFont typeface="Times" pitchFamily="18" charset="0"/>
              <a:buChar char="•"/>
            </a:pPr>
            <a:r>
              <a:rPr lang="en-US">
                <a:latin typeface="Calibri" pitchFamily="34" charset="0"/>
              </a:rPr>
              <a:t> virtual tutor (interactive video, graphics, text)</a:t>
            </a:r>
          </a:p>
          <a:p>
            <a:pPr lvl="1">
              <a:spcBef>
                <a:spcPts val="600"/>
              </a:spcBef>
              <a:buClr>
                <a:srgbClr val="800000"/>
              </a:buClr>
              <a:buFont typeface="Times" pitchFamily="18" charset="0"/>
              <a:buChar char="•"/>
            </a:pPr>
            <a:r>
              <a:rPr lang="en-US">
                <a:latin typeface="Calibri" pitchFamily="34" charset="0"/>
              </a:rPr>
              <a:t> project (text and graphics)</a:t>
            </a:r>
          </a:p>
          <a:p>
            <a:pPr lvl="1">
              <a:spcBef>
                <a:spcPts val="600"/>
              </a:spcBef>
              <a:buClr>
                <a:srgbClr val="800000"/>
              </a:buClr>
              <a:buFont typeface="Times" pitchFamily="18" charset="0"/>
              <a:buChar char="•"/>
            </a:pPr>
            <a:r>
              <a:rPr lang="en-US">
                <a:latin typeface="Calibri" pitchFamily="34" charset="0"/>
              </a:rPr>
              <a:t> puzzles (game-based, interactive animation, graphics)</a:t>
            </a:r>
          </a:p>
        </p:txBody>
      </p:sp>
      <p:sp>
        <p:nvSpPr>
          <p:cNvPr id="43010" name="Rectangle 4"/>
          <p:cNvSpPr>
            <a:spLocks noChangeArrowheads="1"/>
          </p:cNvSpPr>
          <p:nvPr/>
        </p:nvSpPr>
        <p:spPr bwMode="auto">
          <a:xfrm>
            <a:off x="8158163" y="5343525"/>
            <a:ext cx="184150" cy="366713"/>
          </a:xfrm>
          <a:prstGeom prst="rect">
            <a:avLst/>
          </a:prstGeom>
          <a:noFill/>
          <a:ln w="9525">
            <a:noFill/>
            <a:miter lim="800000"/>
            <a:headEnd/>
            <a:tailEnd/>
          </a:ln>
          <a:effectLst>
            <a:prstShdw prst="shdw13" dist="53882" dir="13500000">
              <a:schemeClr val="bg2">
                <a:alpha val="50000"/>
              </a:schemeClr>
            </a:prstShdw>
          </a:effectLst>
        </p:spPr>
        <p:txBody>
          <a:bodyPr wrap="none">
            <a:spAutoFit/>
          </a:bodyPr>
          <a:lstStyle/>
          <a:p>
            <a:endParaRPr lang="en-US">
              <a:latin typeface="Calibri" pitchFamily="34" charset="0"/>
            </a:endParaRPr>
          </a:p>
        </p:txBody>
      </p:sp>
      <p:sp>
        <p:nvSpPr>
          <p:cNvPr id="43011" name="Text Box 5"/>
          <p:cNvSpPr txBox="1">
            <a:spLocks noChangeArrowheads="1"/>
          </p:cNvSpPr>
          <p:nvPr/>
        </p:nvSpPr>
        <p:spPr bwMode="auto">
          <a:xfrm>
            <a:off x="457200" y="757238"/>
            <a:ext cx="6019800" cy="46196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buClr>
                <a:srgbClr val="000000"/>
              </a:buClr>
              <a:buSzPct val="100000"/>
              <a:buFont typeface="Times New Roman" pitchFamily="18" charset="0"/>
              <a:buNone/>
            </a:pPr>
            <a:r>
              <a:rPr lang="en-US" b="1">
                <a:solidFill>
                  <a:srgbClr val="FFFFFF"/>
                </a:solidFill>
                <a:latin typeface="Calibri" pitchFamily="34" charset="0"/>
              </a:rPr>
              <a:t>Developmental Math Curriculum</a:t>
            </a:r>
          </a:p>
        </p:txBody>
      </p:sp>
      <p:sp>
        <p:nvSpPr>
          <p:cNvPr id="6" name="Rectangle 2"/>
          <p:cNvSpPr txBox="1">
            <a:spLocks noChangeArrowheads="1"/>
          </p:cNvSpPr>
          <p:nvPr/>
        </p:nvSpPr>
        <p:spPr>
          <a:xfrm>
            <a:off x="0" y="584200"/>
            <a:ext cx="8686800" cy="584200"/>
          </a:xfrm>
          <a:prstGeom prst="rect">
            <a:avLst/>
          </a:prstGeom>
        </p:spPr>
        <p:txBody>
          <a:bodyPr anchor="ctr">
            <a:spAutoFit/>
          </a:bodyPr>
          <a:lstStyle/>
          <a:p>
            <a:pPr algn="r" fontAlgn="auto">
              <a:spcAft>
                <a:spcPts val="0"/>
              </a:spcAft>
              <a:defRPr/>
            </a:pPr>
            <a:r>
              <a:rPr lang="en-US" sz="3200" dirty="0">
                <a:solidFill>
                  <a:schemeClr val="accent2">
                    <a:lumMod val="75000"/>
                  </a:schemeClr>
                </a:solidFill>
                <a:latin typeface="+mn-lt"/>
                <a:ea typeface="ＭＳ Ｐゴシック" pitchFamily="-106" charset="-128"/>
              </a:rPr>
              <a:t>NROC Algebra 1―An Open Course</a:t>
            </a:r>
            <a:endParaRPr lang="en-US" sz="3600" dirty="0">
              <a:solidFill>
                <a:schemeClr val="accent2">
                  <a:lumMod val="75000"/>
                </a:schemeClr>
              </a:solidFill>
              <a:latin typeface="+mn-lt"/>
              <a:ea typeface="ＭＳ Ｐゴシック" pitchFamily="-106" charset="-128"/>
            </a:endParaRPr>
          </a:p>
        </p:txBody>
      </p:sp>
      <p:cxnSp>
        <p:nvCxnSpPr>
          <p:cNvPr id="7" name="Straight Connector 6"/>
          <p:cNvCxnSpPr>
            <a:cxnSpLocks noChangeShapeType="1"/>
          </p:cNvCxnSpPr>
          <p:nvPr/>
        </p:nvCxnSpPr>
        <p:spPr bwMode="auto">
          <a:xfrm>
            <a:off x="762000" y="1219200"/>
            <a:ext cx="7924800" cy="0"/>
          </a:xfrm>
          <a:prstGeom prst="line">
            <a:avLst/>
          </a:prstGeom>
          <a:noFill/>
          <a:ln w="38100">
            <a:solidFill>
              <a:srgbClr val="800000"/>
            </a:solidFill>
            <a:round/>
            <a:headEnd/>
            <a:tailEnd/>
          </a:ln>
          <a:effectLst>
            <a:outerShdw dist="20000" dir="5400000" rotWithShape="0">
              <a:srgbClr val="808080">
                <a:alpha val="37999"/>
              </a:srgbClr>
            </a:outerShdw>
          </a:effectLst>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pic>
        <p:nvPicPr>
          <p:cNvPr id="45058" name="Picture 3" descr="topic home.jpg"/>
          <p:cNvPicPr>
            <a:picLocks noChangeAspect="1"/>
          </p:cNvPicPr>
          <p:nvPr/>
        </p:nvPicPr>
        <p:blipFill>
          <a:blip r:embed="rId3"/>
          <a:srcRect/>
          <a:stretch>
            <a:fillRect/>
          </a:stretch>
        </p:blipFill>
        <p:spPr bwMode="auto">
          <a:xfrm>
            <a:off x="990600" y="228600"/>
            <a:ext cx="7010400" cy="4732338"/>
          </a:xfrm>
          <a:prstGeom prst="rect">
            <a:avLst/>
          </a:prstGeom>
          <a:noFill/>
          <a:ln w="9525">
            <a:noFill/>
            <a:miter lim="800000"/>
            <a:headEnd/>
            <a:tailEnd/>
          </a:ln>
        </p:spPr>
      </p:pic>
      <p:sp>
        <p:nvSpPr>
          <p:cNvPr id="45059" name="TextBox 4"/>
          <p:cNvSpPr txBox="1">
            <a:spLocks noChangeArrowheads="1"/>
          </p:cNvSpPr>
          <p:nvPr/>
        </p:nvSpPr>
        <p:spPr bwMode="auto">
          <a:xfrm>
            <a:off x="228600" y="5334000"/>
            <a:ext cx="8610600" cy="1138238"/>
          </a:xfrm>
          <a:prstGeom prst="rect">
            <a:avLst/>
          </a:prstGeom>
          <a:noFill/>
          <a:ln w="9525">
            <a:noFill/>
            <a:miter lim="800000"/>
            <a:headEnd/>
            <a:tailEnd/>
          </a:ln>
        </p:spPr>
        <p:txBody>
          <a:bodyPr>
            <a:spAutoFit/>
          </a:bodyPr>
          <a:lstStyle/>
          <a:p>
            <a:pPr defTabSz="457200"/>
            <a:r>
              <a:rPr lang="en-US" sz="1700">
                <a:solidFill>
                  <a:srgbClr val="404040"/>
                </a:solidFill>
                <a:latin typeface="Calibri" pitchFamily="34" charset="0"/>
                <a:ea typeface="ＭＳ Ｐゴシック"/>
                <a:cs typeface="ＭＳ Ｐゴシック"/>
              </a:rPr>
              <a:t>The </a:t>
            </a:r>
            <a:r>
              <a:rPr lang="en-US" sz="1700" b="1">
                <a:solidFill>
                  <a:srgbClr val="404040"/>
                </a:solidFill>
                <a:latin typeface="Calibri" pitchFamily="34" charset="0"/>
                <a:ea typeface="ＭＳ Ｐゴシック"/>
                <a:cs typeface="ＭＳ Ｐゴシック"/>
              </a:rPr>
              <a:t>topic home page </a:t>
            </a:r>
            <a:r>
              <a:rPr lang="en-US" sz="1700">
                <a:solidFill>
                  <a:srgbClr val="404040"/>
                </a:solidFill>
                <a:latin typeface="Calibri" pitchFamily="34" charset="0"/>
                <a:ea typeface="ＭＳ Ｐゴシック"/>
                <a:cs typeface="ＭＳ Ｐゴシック"/>
              </a:rPr>
              <a:t>orients learners to the objective and activities they may use to master the concepts and procedures within the topic. Students may work through the elements in order,  jump to the elements assigned by their teacher, or to those elements they have discovered to be the best starting place for their personal learning approach.</a:t>
            </a:r>
          </a:p>
        </p:txBody>
      </p:sp>
      <p:cxnSp>
        <p:nvCxnSpPr>
          <p:cNvPr id="6" name="Straight Connector 5"/>
          <p:cNvCxnSpPr>
            <a:cxnSpLocks noChangeShapeType="1"/>
          </p:cNvCxnSpPr>
          <p:nvPr/>
        </p:nvCxnSpPr>
        <p:spPr bwMode="auto">
          <a:xfrm>
            <a:off x="228600" y="52578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47106" name="TextBox 4"/>
          <p:cNvSpPr txBox="1">
            <a:spLocks noChangeArrowheads="1"/>
          </p:cNvSpPr>
          <p:nvPr/>
        </p:nvSpPr>
        <p:spPr bwMode="auto">
          <a:xfrm>
            <a:off x="0" y="5867400"/>
            <a:ext cx="9144000" cy="369888"/>
          </a:xfrm>
          <a:prstGeom prst="rect">
            <a:avLst/>
          </a:prstGeom>
          <a:noFill/>
          <a:ln w="9525">
            <a:noFill/>
            <a:miter lim="800000"/>
            <a:headEnd/>
            <a:tailEnd/>
          </a:ln>
        </p:spPr>
        <p:txBody>
          <a:bodyPr>
            <a:spAutoFit/>
          </a:bodyPr>
          <a:lstStyle/>
          <a:p>
            <a:pPr algn="ctr" defTabSz="457200"/>
            <a:r>
              <a:rPr lang="en-US" b="1">
                <a:solidFill>
                  <a:srgbClr val="404040"/>
                </a:solidFill>
                <a:latin typeface="Calibri" pitchFamily="34" charset="0"/>
                <a:ea typeface="ＭＳ Ｐゴシック"/>
                <a:cs typeface="ＭＳ Ｐゴシック"/>
              </a:rPr>
              <a:t>Warm-ups </a:t>
            </a:r>
            <a:r>
              <a:rPr lang="en-US">
                <a:solidFill>
                  <a:srgbClr val="404040"/>
                </a:solidFill>
                <a:latin typeface="Calibri" pitchFamily="34" charset="0"/>
                <a:ea typeface="ＭＳ Ｐゴシック"/>
                <a:cs typeface="ＭＳ Ｐゴシック"/>
              </a:rPr>
              <a:t>provide pre-assessment to test prior knowledge and recommend review.</a:t>
            </a:r>
          </a:p>
        </p:txBody>
      </p:sp>
      <p:pic>
        <p:nvPicPr>
          <p:cNvPr id="47107" name="Picture 5" descr="warm_up.jpg"/>
          <p:cNvPicPr>
            <a:picLocks noChangeAspect="1"/>
          </p:cNvPicPr>
          <p:nvPr/>
        </p:nvPicPr>
        <p:blipFill>
          <a:blip r:embed="rId3"/>
          <a:srcRect/>
          <a:stretch>
            <a:fillRect/>
          </a:stretch>
        </p:blipFill>
        <p:spPr bwMode="auto">
          <a:xfrm>
            <a:off x="838200" y="228600"/>
            <a:ext cx="7467600" cy="5045075"/>
          </a:xfrm>
          <a:prstGeom prst="rect">
            <a:avLst/>
          </a:prstGeom>
          <a:noFill/>
          <a:ln w="9525">
            <a:noFill/>
            <a:miter lim="800000"/>
            <a:headEnd/>
            <a:tailEnd/>
          </a:ln>
        </p:spPr>
      </p:pic>
      <p:cxnSp>
        <p:nvCxnSpPr>
          <p:cNvPr id="4" name="Straight Connector 3"/>
          <p:cNvCxnSpPr>
            <a:cxnSpLocks noChangeShapeType="1"/>
          </p:cNvCxnSpPr>
          <p:nvPr/>
        </p:nvCxnSpPr>
        <p:spPr bwMode="auto">
          <a:xfrm>
            <a:off x="228600" y="56388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49154" name="TextBox 4"/>
          <p:cNvSpPr txBox="1">
            <a:spLocks noChangeArrowheads="1"/>
          </p:cNvSpPr>
          <p:nvPr/>
        </p:nvSpPr>
        <p:spPr bwMode="auto">
          <a:xfrm>
            <a:off x="304800" y="5486400"/>
            <a:ext cx="8610600" cy="1169988"/>
          </a:xfrm>
          <a:prstGeom prst="rect">
            <a:avLst/>
          </a:prstGeom>
          <a:noFill/>
          <a:ln w="9525">
            <a:noFill/>
            <a:miter lim="800000"/>
            <a:headEnd/>
            <a:tailEnd/>
          </a:ln>
        </p:spPr>
        <p:txBody>
          <a:bodyPr>
            <a:spAutoFit/>
          </a:bodyPr>
          <a:lstStyle/>
          <a:p>
            <a:pPr defTabSz="457200"/>
            <a:r>
              <a:rPr lang="en-US" b="1">
                <a:solidFill>
                  <a:srgbClr val="404040"/>
                </a:solidFill>
                <a:latin typeface="Calibri" pitchFamily="34" charset="0"/>
                <a:ea typeface="ＭＳ Ｐゴシック"/>
                <a:cs typeface="ＭＳ Ｐゴシック"/>
              </a:rPr>
              <a:t>Presentations </a:t>
            </a:r>
            <a:r>
              <a:rPr lang="en-US">
                <a:solidFill>
                  <a:srgbClr val="404040"/>
                </a:solidFill>
                <a:latin typeface="Calibri" pitchFamily="34" charset="0"/>
                <a:ea typeface="ＭＳ Ｐゴシック"/>
                <a:cs typeface="ＭＳ Ｐゴシック"/>
              </a:rPr>
              <a:t>offer a media-rich conceptual introduction to the topic with illustrated examples, and real-world applications. Different presenters appear throughout the course to appeal to different students.</a:t>
            </a:r>
          </a:p>
          <a:p>
            <a:pPr algn="ctr" defTabSz="457200"/>
            <a:r>
              <a:rPr lang="en-US" sz="1600">
                <a:solidFill>
                  <a:srgbClr val="404040"/>
                </a:solidFill>
                <a:latin typeface="Calibri" pitchFamily="34" charset="0"/>
                <a:ea typeface="ＭＳ Ｐゴシック"/>
                <a:cs typeface="ＭＳ Ｐゴシック"/>
              </a:rPr>
              <a:t> </a:t>
            </a:r>
          </a:p>
        </p:txBody>
      </p:sp>
      <p:cxnSp>
        <p:nvCxnSpPr>
          <p:cNvPr id="4" name="Straight Connector 3"/>
          <p:cNvCxnSpPr>
            <a:cxnSpLocks noChangeShapeType="1"/>
          </p:cNvCxnSpPr>
          <p:nvPr/>
        </p:nvCxnSpPr>
        <p:spPr bwMode="auto">
          <a:xfrm>
            <a:off x="228600" y="54102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pic>
        <p:nvPicPr>
          <p:cNvPr id="49156" name="Picture 5" descr="presentation.jpg"/>
          <p:cNvPicPr>
            <a:picLocks noChangeAspect="1"/>
          </p:cNvPicPr>
          <p:nvPr/>
        </p:nvPicPr>
        <p:blipFill>
          <a:blip r:embed="rId3"/>
          <a:srcRect/>
          <a:stretch>
            <a:fillRect/>
          </a:stretch>
        </p:blipFill>
        <p:spPr bwMode="auto">
          <a:xfrm>
            <a:off x="868363" y="228600"/>
            <a:ext cx="7437437" cy="4648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51202" name="TextBox 4"/>
          <p:cNvSpPr txBox="1">
            <a:spLocks noChangeArrowheads="1"/>
          </p:cNvSpPr>
          <p:nvPr/>
        </p:nvSpPr>
        <p:spPr bwMode="auto">
          <a:xfrm>
            <a:off x="152400" y="5486400"/>
            <a:ext cx="8915400" cy="1138238"/>
          </a:xfrm>
          <a:prstGeom prst="rect">
            <a:avLst/>
          </a:prstGeom>
          <a:noFill/>
          <a:ln w="9525">
            <a:noFill/>
            <a:miter lim="800000"/>
            <a:headEnd/>
            <a:tailEnd/>
          </a:ln>
        </p:spPr>
        <p:txBody>
          <a:bodyPr>
            <a:spAutoFit/>
          </a:bodyPr>
          <a:lstStyle/>
          <a:p>
            <a:pPr defTabSz="457200"/>
            <a:r>
              <a:rPr lang="en-US" sz="1700" b="1">
                <a:solidFill>
                  <a:srgbClr val="404040"/>
                </a:solidFill>
                <a:latin typeface="Calibri" pitchFamily="34" charset="0"/>
                <a:ea typeface="ＭＳ Ｐゴシック"/>
                <a:cs typeface="ＭＳ Ｐゴシック"/>
              </a:rPr>
              <a:t>Worked examples </a:t>
            </a:r>
            <a:r>
              <a:rPr lang="en-US" sz="1700">
                <a:solidFill>
                  <a:srgbClr val="404040"/>
                </a:solidFill>
                <a:latin typeface="Calibri" pitchFamily="34" charset="0"/>
                <a:ea typeface="ＭＳ Ｐゴシック"/>
                <a:cs typeface="ＭＳ Ｐゴシック"/>
              </a:rPr>
              <a:t>have been created by Salman Kahn of </a:t>
            </a:r>
            <a:r>
              <a:rPr lang="en-US" sz="1700" b="1">
                <a:solidFill>
                  <a:srgbClr val="404040"/>
                </a:solidFill>
                <a:latin typeface="Calibri" pitchFamily="34" charset="0"/>
                <a:ea typeface="ＭＳ Ｐゴシック"/>
                <a:cs typeface="ＭＳ Ｐゴシック"/>
              </a:rPr>
              <a:t>Kahn Academy </a:t>
            </a:r>
            <a:r>
              <a:rPr lang="en-US" sz="1700">
                <a:solidFill>
                  <a:srgbClr val="404040"/>
                </a:solidFill>
                <a:latin typeface="Calibri" pitchFamily="34" charset="0"/>
                <a:ea typeface="ＭＳ Ｐゴシック"/>
                <a:cs typeface="ＭＳ Ｐゴシック"/>
              </a:rPr>
              <a:t>(</a:t>
            </a:r>
            <a:r>
              <a:rPr lang="en-US" sz="1700">
                <a:solidFill>
                  <a:srgbClr val="404040"/>
                </a:solidFill>
                <a:latin typeface="Calibri" pitchFamily="34" charset="0"/>
                <a:ea typeface="ＭＳ Ｐゴシック"/>
                <a:cs typeface="ＭＳ Ｐゴシック"/>
                <a:hlinkClick r:id="rId3"/>
              </a:rPr>
              <a:t>www.khanacademy.org</a:t>
            </a:r>
            <a:r>
              <a:rPr lang="en-US" sz="1700">
                <a:solidFill>
                  <a:srgbClr val="404040"/>
                </a:solidFill>
                <a:latin typeface="Calibri" pitchFamily="34" charset="0"/>
                <a:ea typeface="ＭＳ Ｐゴシック"/>
                <a:cs typeface="ＭＳ Ｐゴシック"/>
              </a:rPr>
              <a:t>). Sal walks students through step-by-step examples (2-4 per topic) pointing out recommended strategies and procedures while writing the problems on the virtual blackboard. Careful use of color helps students see important information as they work through each problem.</a:t>
            </a:r>
          </a:p>
        </p:txBody>
      </p:sp>
      <p:pic>
        <p:nvPicPr>
          <p:cNvPr id="51203" name="Picture 3" descr="worked example.jpg"/>
          <p:cNvPicPr>
            <a:picLocks noChangeAspect="1"/>
          </p:cNvPicPr>
          <p:nvPr/>
        </p:nvPicPr>
        <p:blipFill>
          <a:blip r:embed="rId4"/>
          <a:srcRect/>
          <a:stretch>
            <a:fillRect/>
          </a:stretch>
        </p:blipFill>
        <p:spPr bwMode="auto">
          <a:xfrm>
            <a:off x="1066800" y="304800"/>
            <a:ext cx="7086600" cy="4776788"/>
          </a:xfrm>
          <a:prstGeom prst="rect">
            <a:avLst/>
          </a:prstGeom>
          <a:noFill/>
          <a:ln w="9525">
            <a:noFill/>
            <a:miter lim="800000"/>
            <a:headEnd/>
            <a:tailEnd/>
          </a:ln>
        </p:spPr>
      </p:pic>
      <p:cxnSp>
        <p:nvCxnSpPr>
          <p:cNvPr id="4" name="Straight Connector 3"/>
          <p:cNvCxnSpPr>
            <a:cxnSpLocks noChangeShapeType="1"/>
          </p:cNvCxnSpPr>
          <p:nvPr/>
        </p:nvCxnSpPr>
        <p:spPr bwMode="auto">
          <a:xfrm>
            <a:off x="228600" y="54102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53250" name="TextBox 4"/>
          <p:cNvSpPr txBox="1">
            <a:spLocks noChangeArrowheads="1"/>
          </p:cNvSpPr>
          <p:nvPr/>
        </p:nvSpPr>
        <p:spPr bwMode="auto">
          <a:xfrm>
            <a:off x="381000" y="5638800"/>
            <a:ext cx="8763000" cy="923925"/>
          </a:xfrm>
          <a:prstGeom prst="rect">
            <a:avLst/>
          </a:prstGeom>
          <a:noFill/>
          <a:ln w="9525">
            <a:noFill/>
            <a:miter lim="800000"/>
            <a:headEnd/>
            <a:tailEnd/>
          </a:ln>
        </p:spPr>
        <p:txBody>
          <a:bodyPr>
            <a:spAutoFit/>
          </a:bodyPr>
          <a:lstStyle/>
          <a:p>
            <a:pPr defTabSz="457200"/>
            <a:r>
              <a:rPr lang="en-US" b="1">
                <a:solidFill>
                  <a:srgbClr val="404040"/>
                </a:solidFill>
                <a:latin typeface="Calibri" pitchFamily="34" charset="0"/>
                <a:ea typeface="ＭＳ Ｐゴシック"/>
                <a:cs typeface="ＭＳ Ｐゴシック"/>
              </a:rPr>
              <a:t>Practice problems </a:t>
            </a:r>
            <a:r>
              <a:rPr lang="en-US">
                <a:solidFill>
                  <a:srgbClr val="404040"/>
                </a:solidFill>
                <a:latin typeface="Calibri" pitchFamily="34" charset="0"/>
                <a:ea typeface="ＭＳ Ｐゴシック"/>
                <a:cs typeface="ＭＳ Ｐゴシック"/>
              </a:rPr>
              <a:t>- symbolic and word - are designed in adaptive sets, and offer students immediate feedback. Problems may be one of nine different types and include manipulatives</a:t>
            </a:r>
          </a:p>
        </p:txBody>
      </p:sp>
      <p:cxnSp>
        <p:nvCxnSpPr>
          <p:cNvPr id="4" name="Straight Connector 3"/>
          <p:cNvCxnSpPr>
            <a:cxnSpLocks noChangeShapeType="1"/>
          </p:cNvCxnSpPr>
          <p:nvPr/>
        </p:nvCxnSpPr>
        <p:spPr bwMode="auto">
          <a:xfrm>
            <a:off x="304800" y="55626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pic>
        <p:nvPicPr>
          <p:cNvPr id="53252" name="Picture 5" descr="practice.jpg"/>
          <p:cNvPicPr>
            <a:picLocks noChangeAspect="1"/>
          </p:cNvPicPr>
          <p:nvPr/>
        </p:nvPicPr>
        <p:blipFill>
          <a:blip r:embed="rId3"/>
          <a:srcRect/>
          <a:stretch>
            <a:fillRect/>
          </a:stretch>
        </p:blipFill>
        <p:spPr bwMode="auto">
          <a:xfrm>
            <a:off x="914400" y="239713"/>
            <a:ext cx="7391400" cy="46942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55298" name="TextBox 4"/>
          <p:cNvSpPr txBox="1">
            <a:spLocks noChangeArrowheads="1"/>
          </p:cNvSpPr>
          <p:nvPr/>
        </p:nvSpPr>
        <p:spPr bwMode="auto">
          <a:xfrm>
            <a:off x="457200" y="5486400"/>
            <a:ext cx="8382000" cy="923925"/>
          </a:xfrm>
          <a:prstGeom prst="rect">
            <a:avLst/>
          </a:prstGeom>
          <a:noFill/>
          <a:ln w="9525">
            <a:noFill/>
            <a:miter lim="800000"/>
            <a:headEnd/>
            <a:tailEnd/>
          </a:ln>
        </p:spPr>
        <p:txBody>
          <a:bodyPr>
            <a:spAutoFit/>
          </a:bodyPr>
          <a:lstStyle/>
          <a:p>
            <a:pPr defTabSz="457200"/>
            <a:r>
              <a:rPr lang="en-US" b="1">
                <a:solidFill>
                  <a:srgbClr val="404040"/>
                </a:solidFill>
                <a:latin typeface="Calibri" pitchFamily="34" charset="0"/>
                <a:ea typeface="ＭＳ Ｐゴシック"/>
                <a:cs typeface="ＭＳ Ｐゴシック"/>
              </a:rPr>
              <a:t>An integrated textbook</a:t>
            </a:r>
            <a:r>
              <a:rPr lang="en-US">
                <a:solidFill>
                  <a:srgbClr val="404040"/>
                </a:solidFill>
                <a:latin typeface="Calibri" pitchFamily="34" charset="0"/>
                <a:ea typeface="ＭＳ Ｐゴシック"/>
                <a:cs typeface="ＭＳ Ｐゴシック"/>
              </a:rPr>
              <a:t> provides comprehensive coverage of topics with additional explanations, manipulatives and examples. These pages may be printed per topic, or as a complete textbook for off-line studying and note-taking.</a:t>
            </a:r>
          </a:p>
        </p:txBody>
      </p:sp>
      <p:pic>
        <p:nvPicPr>
          <p:cNvPr id="18435" name="Picture 3" descr="text pg1.jpg"/>
          <p:cNvPicPr>
            <a:picLocks noChangeAspect="1"/>
          </p:cNvPicPr>
          <p:nvPr/>
        </p:nvPicPr>
        <p:blipFill>
          <a:blip r:embed="rId3"/>
          <a:srcRect/>
          <a:stretch>
            <a:fillRect/>
          </a:stretch>
        </p:blipFill>
        <p:spPr bwMode="auto">
          <a:xfrm>
            <a:off x="838200" y="150813"/>
            <a:ext cx="7391400" cy="4884737"/>
          </a:xfrm>
          <a:prstGeom prst="rect">
            <a:avLst/>
          </a:prstGeom>
          <a:noFill/>
          <a:ln w="9525">
            <a:noFill/>
            <a:miter lim="800000"/>
            <a:headEnd/>
            <a:tailEnd/>
          </a:ln>
          <a:effectLst>
            <a:outerShdw dist="152400" dir="2700000" algn="tl" rotWithShape="0">
              <a:srgbClr val="404040">
                <a:alpha val="34999"/>
              </a:srgbClr>
            </a:outerShdw>
          </a:effectLst>
        </p:spPr>
      </p:pic>
      <p:cxnSp>
        <p:nvCxnSpPr>
          <p:cNvPr id="4" name="Straight Connector 3"/>
          <p:cNvCxnSpPr>
            <a:cxnSpLocks noChangeShapeType="1"/>
          </p:cNvCxnSpPr>
          <p:nvPr/>
        </p:nvCxnSpPr>
        <p:spPr bwMode="auto">
          <a:xfrm>
            <a:off x="228600" y="54102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ctrTitle"/>
          </p:nvPr>
        </p:nvSpPr>
        <p:spPr>
          <a:xfrm>
            <a:off x="1219200" y="228600"/>
            <a:ext cx="7239000" cy="762000"/>
          </a:xfrm>
        </p:spPr>
        <p:txBody>
          <a:bodyPr/>
          <a:lstStyle/>
          <a:p>
            <a:pPr eaLnBrk="1" hangingPunct="1"/>
            <a:r>
              <a:rPr lang="en-US" sz="3600" smtClean="0">
                <a:solidFill>
                  <a:srgbClr val="768D5A"/>
                </a:solidFill>
                <a:ea typeface="ＭＳ Ｐゴシック"/>
                <a:cs typeface="ＭＳ Ｐゴシック"/>
              </a:rPr>
              <a:t>Agenda</a:t>
            </a:r>
          </a:p>
        </p:txBody>
      </p:sp>
      <p:sp>
        <p:nvSpPr>
          <p:cNvPr id="20482" name="Rectangle 3"/>
          <p:cNvSpPr>
            <a:spLocks noGrp="1" noChangeArrowheads="1"/>
          </p:cNvSpPr>
          <p:nvPr>
            <p:ph type="subTitle" idx="1"/>
          </p:nvPr>
        </p:nvSpPr>
        <p:spPr>
          <a:xfrm>
            <a:off x="1295400" y="1828800"/>
            <a:ext cx="5219700" cy="2922588"/>
          </a:xfrm>
          <a:solidFill>
            <a:schemeClr val="bg1"/>
          </a:solidFill>
        </p:spPr>
        <p:txBody>
          <a:bodyPr/>
          <a:lstStyle/>
          <a:p>
            <a:pPr algn="l" eaLnBrk="1" hangingPunct="1">
              <a:spcAft>
                <a:spcPts val="1200"/>
              </a:spcAft>
              <a:buClr>
                <a:srgbClr val="990000"/>
              </a:buClr>
              <a:buFont typeface="Wingdings" pitchFamily="2" charset="2"/>
              <a:buChar char="²"/>
            </a:pPr>
            <a:r>
              <a:rPr lang="en-US" sz="2800" smtClean="0">
                <a:solidFill>
                  <a:srgbClr val="404040"/>
                </a:solidFill>
                <a:ea typeface="ＭＳ Ｐゴシック"/>
                <a:cs typeface="ＭＳ Ｐゴシック"/>
              </a:rPr>
              <a:t>   NROC &amp; Michigan Virtual </a:t>
            </a:r>
          </a:p>
          <a:p>
            <a:pPr algn="l" eaLnBrk="1" hangingPunct="1">
              <a:spcAft>
                <a:spcPts val="1200"/>
              </a:spcAft>
              <a:buClr>
                <a:srgbClr val="990000"/>
              </a:buClr>
              <a:buFont typeface="Wingdings" pitchFamily="2" charset="2"/>
              <a:buChar char="²"/>
            </a:pPr>
            <a:r>
              <a:rPr lang="en-US" sz="2800" smtClean="0">
                <a:solidFill>
                  <a:srgbClr val="404040"/>
                </a:solidFill>
                <a:ea typeface="ＭＳ Ｐゴシック"/>
                <a:cs typeface="ＭＳ Ｐゴシック"/>
              </a:rPr>
              <a:t>   Algebra: A National Challenge</a:t>
            </a:r>
          </a:p>
          <a:p>
            <a:pPr algn="l" eaLnBrk="1" hangingPunct="1">
              <a:spcBef>
                <a:spcPct val="0"/>
              </a:spcBef>
              <a:spcAft>
                <a:spcPts val="1200"/>
              </a:spcAft>
              <a:buClr>
                <a:srgbClr val="990000"/>
              </a:buClr>
              <a:buFont typeface="Wingdings" pitchFamily="2" charset="2"/>
              <a:buChar char="²"/>
            </a:pPr>
            <a:r>
              <a:rPr lang="en-US" sz="2800" smtClean="0">
                <a:solidFill>
                  <a:srgbClr val="404040"/>
                </a:solidFill>
                <a:ea typeface="ＭＳ Ｐゴシック"/>
                <a:cs typeface="ＭＳ Ｐゴシック"/>
              </a:rPr>
              <a:t>   Algebra 1—An Open Course</a:t>
            </a:r>
          </a:p>
          <a:p>
            <a:pPr algn="l" eaLnBrk="1" hangingPunct="1">
              <a:spcBef>
                <a:spcPct val="0"/>
              </a:spcBef>
              <a:spcAft>
                <a:spcPts val="1200"/>
              </a:spcAft>
              <a:buClr>
                <a:srgbClr val="990000"/>
              </a:buClr>
              <a:buFont typeface="Wingdings" pitchFamily="2" charset="2"/>
              <a:buChar char="²"/>
            </a:pPr>
            <a:r>
              <a:rPr lang="en-US" sz="2800" smtClean="0">
                <a:solidFill>
                  <a:srgbClr val="404040"/>
                </a:solidFill>
                <a:ea typeface="ＭＳ Ｐゴシック"/>
                <a:cs typeface="ＭＳ Ｐゴシック"/>
              </a:rPr>
              <a:t>   The Michigan Math Experience</a:t>
            </a:r>
          </a:p>
          <a:p>
            <a:pPr algn="l" eaLnBrk="1" hangingPunct="1">
              <a:spcBef>
                <a:spcPct val="0"/>
              </a:spcBef>
              <a:spcAft>
                <a:spcPts val="1200"/>
              </a:spcAft>
              <a:buClr>
                <a:srgbClr val="990000"/>
              </a:buClr>
              <a:buFont typeface="Wingdings" pitchFamily="2" charset="2"/>
              <a:buChar char="²"/>
            </a:pPr>
            <a:r>
              <a:rPr lang="en-US" sz="2800" smtClean="0">
                <a:solidFill>
                  <a:srgbClr val="404040"/>
                </a:solidFill>
                <a:ea typeface="ＭＳ Ｐゴシック"/>
                <a:cs typeface="ＭＳ Ｐゴシック"/>
              </a:rPr>
              <a:t>   Your feedback and discussion</a:t>
            </a:r>
          </a:p>
        </p:txBody>
      </p:sp>
      <p:cxnSp>
        <p:nvCxnSpPr>
          <p:cNvPr id="4" name="Straight Connector 3"/>
          <p:cNvCxnSpPr>
            <a:cxnSpLocks noChangeShapeType="1"/>
          </p:cNvCxnSpPr>
          <p:nvPr/>
        </p:nvCxnSpPr>
        <p:spPr bwMode="auto">
          <a:xfrm>
            <a:off x="838200" y="990600"/>
            <a:ext cx="7696200" cy="0"/>
          </a:xfrm>
          <a:prstGeom prst="line">
            <a:avLst/>
          </a:prstGeom>
          <a:noFill/>
          <a:ln w="38100">
            <a:solidFill>
              <a:srgbClr val="800000"/>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57346" name="TextBox 4"/>
          <p:cNvSpPr txBox="1">
            <a:spLocks noChangeArrowheads="1"/>
          </p:cNvSpPr>
          <p:nvPr/>
        </p:nvSpPr>
        <p:spPr bwMode="auto">
          <a:xfrm>
            <a:off x="304800" y="5791200"/>
            <a:ext cx="8382000" cy="646113"/>
          </a:xfrm>
          <a:prstGeom prst="rect">
            <a:avLst/>
          </a:prstGeom>
          <a:noFill/>
          <a:ln w="9525">
            <a:noFill/>
            <a:miter lim="800000"/>
            <a:headEnd/>
            <a:tailEnd/>
          </a:ln>
        </p:spPr>
        <p:txBody>
          <a:bodyPr>
            <a:spAutoFit/>
          </a:bodyPr>
          <a:lstStyle/>
          <a:p>
            <a:pPr algn="ctr" defTabSz="457200"/>
            <a:r>
              <a:rPr lang="en-US" b="1">
                <a:solidFill>
                  <a:srgbClr val="404040"/>
                </a:solidFill>
                <a:latin typeface="Calibri" pitchFamily="34" charset="0"/>
                <a:ea typeface="ＭＳ Ｐゴシック"/>
                <a:cs typeface="ＭＳ Ｐゴシック"/>
              </a:rPr>
              <a:t>Review </a:t>
            </a:r>
            <a:r>
              <a:rPr lang="en-US">
                <a:solidFill>
                  <a:srgbClr val="404040"/>
                </a:solidFill>
                <a:latin typeface="Calibri" pitchFamily="34" charset="0"/>
                <a:ea typeface="ＭＳ Ｐゴシック"/>
                <a:cs typeface="ＭＳ Ｐゴシック"/>
              </a:rPr>
              <a:t>offers the learner an opportunity to self-test their understanding prior to moving to the next topic.</a:t>
            </a:r>
          </a:p>
        </p:txBody>
      </p:sp>
      <p:pic>
        <p:nvPicPr>
          <p:cNvPr id="57347" name="Picture 3" descr="review.jpg"/>
          <p:cNvPicPr>
            <a:picLocks noChangeAspect="1"/>
          </p:cNvPicPr>
          <p:nvPr/>
        </p:nvPicPr>
        <p:blipFill>
          <a:blip r:embed="rId3"/>
          <a:srcRect/>
          <a:stretch>
            <a:fillRect/>
          </a:stretch>
        </p:blipFill>
        <p:spPr bwMode="auto">
          <a:xfrm>
            <a:off x="762000" y="225425"/>
            <a:ext cx="7543800" cy="5032375"/>
          </a:xfrm>
          <a:prstGeom prst="rect">
            <a:avLst/>
          </a:prstGeom>
          <a:noFill/>
          <a:ln w="9525">
            <a:noFill/>
            <a:miter lim="800000"/>
            <a:headEnd/>
            <a:tailEnd/>
          </a:ln>
        </p:spPr>
      </p:pic>
      <p:cxnSp>
        <p:nvCxnSpPr>
          <p:cNvPr id="4" name="Straight Connector 3"/>
          <p:cNvCxnSpPr>
            <a:cxnSpLocks noChangeShapeType="1"/>
          </p:cNvCxnSpPr>
          <p:nvPr/>
        </p:nvCxnSpPr>
        <p:spPr bwMode="auto">
          <a:xfrm>
            <a:off x="228600" y="57150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59394" name="TextBox 4"/>
          <p:cNvSpPr txBox="1">
            <a:spLocks noChangeArrowheads="1"/>
          </p:cNvSpPr>
          <p:nvPr/>
        </p:nvSpPr>
        <p:spPr bwMode="auto">
          <a:xfrm>
            <a:off x="304800" y="5638800"/>
            <a:ext cx="8610600" cy="877888"/>
          </a:xfrm>
          <a:prstGeom prst="rect">
            <a:avLst/>
          </a:prstGeom>
          <a:noFill/>
          <a:ln w="9525">
            <a:noFill/>
            <a:miter lim="800000"/>
            <a:headEnd/>
            <a:tailEnd/>
          </a:ln>
        </p:spPr>
        <p:txBody>
          <a:bodyPr>
            <a:spAutoFit/>
          </a:bodyPr>
          <a:lstStyle/>
          <a:p>
            <a:pPr defTabSz="457200"/>
            <a:r>
              <a:rPr lang="en-US" sz="1700" b="1">
                <a:solidFill>
                  <a:srgbClr val="404040"/>
                </a:solidFill>
                <a:latin typeface="Calibri" pitchFamily="34" charset="0"/>
                <a:ea typeface="ＭＳ Ｐゴシック"/>
                <a:cs typeface="ＭＳ Ｐゴシック"/>
              </a:rPr>
              <a:t>Projects </a:t>
            </a:r>
            <a:r>
              <a:rPr lang="en-US" sz="1700">
                <a:solidFill>
                  <a:srgbClr val="404040"/>
                </a:solidFill>
                <a:latin typeface="Calibri" pitchFamily="34" charset="0"/>
                <a:ea typeface="ＭＳ Ｐゴシック"/>
                <a:cs typeface="ＭＳ Ｐゴシック"/>
              </a:rPr>
              <a:t>are unit-level, collaborative assignments in the project-based learning tradition to </a:t>
            </a:r>
            <a:r>
              <a:rPr lang="en-US" sz="1700" b="1">
                <a:solidFill>
                  <a:srgbClr val="404040"/>
                </a:solidFill>
                <a:latin typeface="Calibri" pitchFamily="34" charset="0"/>
                <a:ea typeface="ＭＳ Ｐゴシック"/>
                <a:cs typeface="ＭＳ Ｐゴシック"/>
              </a:rPr>
              <a:t>solve real-world problems</a:t>
            </a:r>
            <a:r>
              <a:rPr lang="en-US" sz="1700">
                <a:solidFill>
                  <a:srgbClr val="404040"/>
                </a:solidFill>
                <a:latin typeface="Calibri" pitchFamily="34" charset="0"/>
                <a:ea typeface="ＭＳ Ｐゴシック"/>
                <a:cs typeface="ＭＳ Ｐゴシック"/>
              </a:rPr>
              <a:t>. Each project provides a multi-step problem, basic instructions and guidance, and a list of resources for students to explore.</a:t>
            </a:r>
          </a:p>
          <a:p>
            <a:pPr algn="ctr" defTabSz="457200"/>
            <a:endParaRPr lang="en-US" sz="1600">
              <a:solidFill>
                <a:srgbClr val="404040"/>
              </a:solidFill>
              <a:latin typeface="Calibri" pitchFamily="34" charset="0"/>
              <a:ea typeface="ＭＳ Ｐゴシック"/>
              <a:cs typeface="ＭＳ Ｐゴシック"/>
            </a:endParaRPr>
          </a:p>
        </p:txBody>
      </p:sp>
      <p:pic>
        <p:nvPicPr>
          <p:cNvPr id="59395" name="Picture 7" descr="projects.jpg"/>
          <p:cNvPicPr>
            <a:picLocks noChangeAspect="1"/>
          </p:cNvPicPr>
          <p:nvPr/>
        </p:nvPicPr>
        <p:blipFill>
          <a:blip r:embed="rId3"/>
          <a:srcRect/>
          <a:stretch>
            <a:fillRect/>
          </a:stretch>
        </p:blipFill>
        <p:spPr bwMode="auto">
          <a:xfrm>
            <a:off x="457200" y="203200"/>
            <a:ext cx="8229600" cy="5267325"/>
          </a:xfrm>
          <a:prstGeom prst="rect">
            <a:avLst/>
          </a:prstGeom>
          <a:noFill/>
          <a:ln w="9525">
            <a:noFill/>
            <a:miter lim="800000"/>
            <a:headEnd/>
            <a:tailEnd/>
          </a:ln>
        </p:spPr>
      </p:pic>
      <p:cxnSp>
        <p:nvCxnSpPr>
          <p:cNvPr id="4" name="Straight Connector 3"/>
          <p:cNvCxnSpPr>
            <a:cxnSpLocks noChangeShapeType="1"/>
          </p:cNvCxnSpPr>
          <p:nvPr/>
        </p:nvCxnSpPr>
        <p:spPr bwMode="auto">
          <a:xfrm>
            <a:off x="228600" y="56388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61442" name="TextBox 4"/>
          <p:cNvSpPr txBox="1">
            <a:spLocks noChangeArrowheads="1"/>
          </p:cNvSpPr>
          <p:nvPr/>
        </p:nvSpPr>
        <p:spPr bwMode="auto">
          <a:xfrm>
            <a:off x="457200" y="5486400"/>
            <a:ext cx="8305800" cy="1138238"/>
          </a:xfrm>
          <a:prstGeom prst="rect">
            <a:avLst/>
          </a:prstGeom>
          <a:noFill/>
          <a:ln w="9525">
            <a:noFill/>
            <a:miter lim="800000"/>
            <a:headEnd/>
            <a:tailEnd/>
          </a:ln>
        </p:spPr>
        <p:txBody>
          <a:bodyPr>
            <a:spAutoFit/>
          </a:bodyPr>
          <a:lstStyle/>
          <a:p>
            <a:pPr defTabSz="457200"/>
            <a:r>
              <a:rPr lang="en-US" sz="1700" b="1">
                <a:solidFill>
                  <a:srgbClr val="404040"/>
                </a:solidFill>
                <a:latin typeface="Calibri" pitchFamily="34" charset="0"/>
                <a:ea typeface="ＭＳ Ｐゴシック"/>
                <a:cs typeface="ＭＳ Ｐゴシック"/>
              </a:rPr>
              <a:t>Tutor simulations </a:t>
            </a:r>
            <a:r>
              <a:rPr lang="en-US" sz="1700">
                <a:solidFill>
                  <a:srgbClr val="404040"/>
                </a:solidFill>
                <a:latin typeface="Calibri" pitchFamily="34" charset="0"/>
                <a:ea typeface="ＭＳ Ｐゴシック"/>
                <a:cs typeface="ＭＳ Ｐゴシック"/>
              </a:rPr>
              <a:t>offer students directed guidance in problem solving. These simulations allow students to work step-by-step through a problem which requires them to understand and use the math from an entire unit. The tutor provides feedback and hints based on the options students select at each stage of the activity.  </a:t>
            </a:r>
          </a:p>
        </p:txBody>
      </p:sp>
      <p:pic>
        <p:nvPicPr>
          <p:cNvPr id="61443" name="Picture 5" descr="tutor sim.jpg"/>
          <p:cNvPicPr>
            <a:picLocks noChangeAspect="1"/>
          </p:cNvPicPr>
          <p:nvPr/>
        </p:nvPicPr>
        <p:blipFill>
          <a:blip r:embed="rId3"/>
          <a:srcRect/>
          <a:stretch>
            <a:fillRect/>
          </a:stretch>
        </p:blipFill>
        <p:spPr bwMode="auto">
          <a:xfrm>
            <a:off x="762000" y="161925"/>
            <a:ext cx="7550150" cy="5095875"/>
          </a:xfrm>
          <a:prstGeom prst="rect">
            <a:avLst/>
          </a:prstGeom>
          <a:noFill/>
          <a:ln w="9525">
            <a:noFill/>
            <a:miter lim="800000"/>
            <a:headEnd/>
            <a:tailEnd/>
          </a:ln>
        </p:spPr>
      </p:pic>
      <p:cxnSp>
        <p:nvCxnSpPr>
          <p:cNvPr id="4" name="Straight Connector 3"/>
          <p:cNvCxnSpPr>
            <a:cxnSpLocks noChangeShapeType="1"/>
          </p:cNvCxnSpPr>
          <p:nvPr/>
        </p:nvCxnSpPr>
        <p:spPr bwMode="auto">
          <a:xfrm>
            <a:off x="228600" y="54864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bg>
      <p:bgPr>
        <a:solidFill>
          <a:schemeClr val="accent3">
            <a:lumMod val="75000"/>
            <a:alpha val="20000"/>
          </a:schemeClr>
        </a:solidFill>
        <a:effectLst/>
      </p:bgPr>
    </p:bg>
    <p:spTree>
      <p:nvGrpSpPr>
        <p:cNvPr id="1" name=""/>
        <p:cNvGrpSpPr/>
        <p:nvPr/>
      </p:nvGrpSpPr>
      <p:grpSpPr>
        <a:xfrm>
          <a:off x="0" y="0"/>
          <a:ext cx="0" cy="0"/>
          <a:chOff x="0" y="0"/>
          <a:chExt cx="0" cy="0"/>
        </a:xfrm>
      </p:grpSpPr>
      <p:sp>
        <p:nvSpPr>
          <p:cNvPr id="63490" name="TextBox 4"/>
          <p:cNvSpPr txBox="1">
            <a:spLocks noChangeArrowheads="1"/>
          </p:cNvSpPr>
          <p:nvPr/>
        </p:nvSpPr>
        <p:spPr bwMode="auto">
          <a:xfrm>
            <a:off x="381000" y="5867400"/>
            <a:ext cx="8305800" cy="923925"/>
          </a:xfrm>
          <a:prstGeom prst="rect">
            <a:avLst/>
          </a:prstGeom>
          <a:noFill/>
          <a:ln w="9525">
            <a:noFill/>
            <a:miter lim="800000"/>
            <a:headEnd/>
            <a:tailEnd/>
          </a:ln>
        </p:spPr>
        <p:txBody>
          <a:bodyPr>
            <a:spAutoFit/>
          </a:bodyPr>
          <a:lstStyle/>
          <a:p>
            <a:pPr defTabSz="457200"/>
            <a:r>
              <a:rPr lang="en-US">
                <a:solidFill>
                  <a:srgbClr val="404040"/>
                </a:solidFill>
                <a:latin typeface="Calibri" pitchFamily="34" charset="0"/>
                <a:ea typeface="ＭＳ Ｐゴシック"/>
                <a:cs typeface="ＭＳ Ｐゴシック"/>
              </a:rPr>
              <a:t>Drawing upon research on games and learning, each unit includes a </a:t>
            </a:r>
            <a:r>
              <a:rPr lang="en-US" b="1">
                <a:solidFill>
                  <a:srgbClr val="404040"/>
                </a:solidFill>
                <a:latin typeface="Calibri" pitchFamily="34" charset="0"/>
                <a:ea typeface="ＭＳ Ｐゴシック"/>
                <a:cs typeface="ＭＳ Ｐゴシック"/>
              </a:rPr>
              <a:t>Puzzle </a:t>
            </a:r>
            <a:r>
              <a:rPr lang="en-US">
                <a:solidFill>
                  <a:srgbClr val="404040"/>
                </a:solidFill>
                <a:latin typeface="Calibri" pitchFamily="34" charset="0"/>
                <a:ea typeface="ＭＳ Ｐゴシック"/>
                <a:cs typeface="ＭＳ Ｐゴシック"/>
              </a:rPr>
              <a:t>which give learners a chance to play with and reinforce math concepts in a fun, no-fault environment.</a:t>
            </a:r>
          </a:p>
        </p:txBody>
      </p:sp>
      <p:pic>
        <p:nvPicPr>
          <p:cNvPr id="9" name="Picture 8" descr="puzzle 01.jpg"/>
          <p:cNvPicPr>
            <a:picLocks noChangeAspect="1"/>
          </p:cNvPicPr>
          <p:nvPr/>
        </p:nvPicPr>
        <p:blipFill>
          <a:blip r:embed="rId3"/>
          <a:srcRect/>
          <a:stretch>
            <a:fillRect/>
          </a:stretch>
        </p:blipFill>
        <p:spPr bwMode="auto">
          <a:xfrm>
            <a:off x="381000" y="141288"/>
            <a:ext cx="4191000" cy="3059112"/>
          </a:xfrm>
          <a:prstGeom prst="rect">
            <a:avLst/>
          </a:prstGeom>
          <a:noFill/>
          <a:ln w="9525">
            <a:noFill/>
            <a:miter lim="800000"/>
            <a:headEnd/>
            <a:tailEnd/>
          </a:ln>
          <a:effectLst>
            <a:outerShdw dist="127000" dir="7920015" algn="tl" rotWithShape="0">
              <a:srgbClr val="595959">
                <a:alpha val="54999"/>
              </a:srgbClr>
            </a:outerShdw>
          </a:effectLst>
        </p:spPr>
      </p:pic>
      <p:pic>
        <p:nvPicPr>
          <p:cNvPr id="10" name="Picture 9" descr="puzzle 02.jpg"/>
          <p:cNvPicPr>
            <a:picLocks noChangeAspect="1"/>
          </p:cNvPicPr>
          <p:nvPr/>
        </p:nvPicPr>
        <p:blipFill>
          <a:blip r:embed="rId4"/>
          <a:srcRect/>
          <a:stretch>
            <a:fillRect/>
          </a:stretch>
        </p:blipFill>
        <p:spPr bwMode="auto">
          <a:xfrm>
            <a:off x="1346200" y="2209800"/>
            <a:ext cx="4978400" cy="3352800"/>
          </a:xfrm>
          <a:prstGeom prst="rect">
            <a:avLst/>
          </a:prstGeom>
          <a:noFill/>
          <a:ln w="9525">
            <a:noFill/>
            <a:miter lim="800000"/>
            <a:headEnd/>
            <a:tailEnd/>
          </a:ln>
          <a:effectLst>
            <a:outerShdw dist="127001" dir="2700000" algn="tl" rotWithShape="0">
              <a:srgbClr val="808080">
                <a:alpha val="50000"/>
              </a:srgbClr>
            </a:outerShdw>
          </a:effectLst>
        </p:spPr>
      </p:pic>
      <p:pic>
        <p:nvPicPr>
          <p:cNvPr id="11" name="Picture 10" descr="puzzle 03.jpg"/>
          <p:cNvPicPr>
            <a:picLocks noChangeAspect="1"/>
          </p:cNvPicPr>
          <p:nvPr/>
        </p:nvPicPr>
        <p:blipFill>
          <a:blip r:embed="rId5"/>
          <a:srcRect/>
          <a:stretch>
            <a:fillRect/>
          </a:stretch>
        </p:blipFill>
        <p:spPr bwMode="auto">
          <a:xfrm>
            <a:off x="3962400" y="474663"/>
            <a:ext cx="4745038" cy="3487737"/>
          </a:xfrm>
          <a:prstGeom prst="rect">
            <a:avLst/>
          </a:prstGeom>
          <a:noFill/>
          <a:ln w="9525">
            <a:noFill/>
            <a:miter lim="800000"/>
            <a:headEnd/>
            <a:tailEnd/>
          </a:ln>
          <a:effectLst>
            <a:outerShdw dist="127001" dir="2700000" algn="tl" rotWithShape="0">
              <a:srgbClr val="808080">
                <a:alpha val="50000"/>
              </a:srgbClr>
            </a:outerShdw>
          </a:effectLst>
        </p:spPr>
      </p:pic>
      <p:cxnSp>
        <p:nvCxnSpPr>
          <p:cNvPr id="6" name="Straight Connector 5"/>
          <p:cNvCxnSpPr>
            <a:cxnSpLocks noChangeShapeType="1"/>
          </p:cNvCxnSpPr>
          <p:nvPr/>
        </p:nvCxnSpPr>
        <p:spPr bwMode="auto">
          <a:xfrm>
            <a:off x="228600" y="5791200"/>
            <a:ext cx="8610600" cy="1588"/>
          </a:xfrm>
          <a:prstGeom prst="line">
            <a:avLst/>
          </a:prstGeom>
          <a:noFill/>
          <a:ln w="25400">
            <a:solidFill>
              <a:srgbClr val="262626"/>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4"/>
          <p:cNvSpPr>
            <a:spLocks noChangeArrowheads="1"/>
          </p:cNvSpPr>
          <p:nvPr/>
        </p:nvSpPr>
        <p:spPr bwMode="auto">
          <a:xfrm>
            <a:off x="8158163" y="5343525"/>
            <a:ext cx="184150" cy="366713"/>
          </a:xfrm>
          <a:prstGeom prst="rect">
            <a:avLst/>
          </a:prstGeom>
          <a:noFill/>
          <a:ln w="9525">
            <a:noFill/>
            <a:miter lim="800000"/>
            <a:headEnd/>
            <a:tailEnd/>
          </a:ln>
          <a:effectLst>
            <a:prstShdw prst="shdw13" dist="53882" dir="13500000">
              <a:schemeClr val="bg2">
                <a:alpha val="50000"/>
              </a:schemeClr>
            </a:prstShdw>
          </a:effectLst>
        </p:spPr>
        <p:txBody>
          <a:bodyPr wrap="none">
            <a:spAutoFit/>
          </a:bodyPr>
          <a:lstStyle/>
          <a:p>
            <a:endParaRPr lang="en-US">
              <a:latin typeface="Calibri" pitchFamily="34" charset="0"/>
            </a:endParaRPr>
          </a:p>
        </p:txBody>
      </p:sp>
      <p:sp>
        <p:nvSpPr>
          <p:cNvPr id="65538" name="Text Box 5"/>
          <p:cNvSpPr txBox="1">
            <a:spLocks noChangeArrowheads="1"/>
          </p:cNvSpPr>
          <p:nvPr/>
        </p:nvSpPr>
        <p:spPr bwMode="auto">
          <a:xfrm>
            <a:off x="457200" y="757238"/>
            <a:ext cx="6019800" cy="46196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buClr>
                <a:srgbClr val="000000"/>
              </a:buClr>
              <a:buSzPct val="100000"/>
              <a:buFont typeface="Times New Roman" pitchFamily="18" charset="0"/>
              <a:buNone/>
            </a:pPr>
            <a:r>
              <a:rPr lang="en-US" b="1">
                <a:solidFill>
                  <a:srgbClr val="FFFFFF"/>
                </a:solidFill>
                <a:latin typeface="Calibri" pitchFamily="34" charset="0"/>
              </a:rPr>
              <a:t>Developmental Math Curriculum</a:t>
            </a:r>
          </a:p>
        </p:txBody>
      </p:sp>
      <p:sp>
        <p:nvSpPr>
          <p:cNvPr id="6" name="Rectangle 2"/>
          <p:cNvSpPr txBox="1">
            <a:spLocks noChangeArrowheads="1"/>
          </p:cNvSpPr>
          <p:nvPr/>
        </p:nvSpPr>
        <p:spPr>
          <a:xfrm>
            <a:off x="0" y="584200"/>
            <a:ext cx="8686800" cy="584200"/>
          </a:xfrm>
          <a:prstGeom prst="rect">
            <a:avLst/>
          </a:prstGeom>
        </p:spPr>
        <p:txBody>
          <a:bodyPr anchor="ctr">
            <a:spAutoFit/>
          </a:bodyPr>
          <a:lstStyle/>
          <a:p>
            <a:pPr algn="r" fontAlgn="auto">
              <a:spcAft>
                <a:spcPts val="0"/>
              </a:spcAft>
              <a:defRPr/>
            </a:pPr>
            <a:r>
              <a:rPr lang="en-US" sz="3200" dirty="0">
                <a:solidFill>
                  <a:schemeClr val="accent2">
                    <a:lumMod val="75000"/>
                  </a:schemeClr>
                </a:solidFill>
                <a:latin typeface="+mn-lt"/>
                <a:ea typeface="ＭＳ Ｐゴシック" pitchFamily="-106" charset="-128"/>
              </a:rPr>
              <a:t>NROC Algebra 1―An Open Course</a:t>
            </a:r>
            <a:endParaRPr lang="en-US" sz="3600" dirty="0">
              <a:solidFill>
                <a:schemeClr val="accent2">
                  <a:lumMod val="75000"/>
                </a:schemeClr>
              </a:solidFill>
              <a:latin typeface="+mn-lt"/>
              <a:ea typeface="ＭＳ Ｐゴシック" pitchFamily="-106" charset="-128"/>
            </a:endParaRPr>
          </a:p>
        </p:txBody>
      </p:sp>
      <p:cxnSp>
        <p:nvCxnSpPr>
          <p:cNvPr id="7" name="Straight Connector 6"/>
          <p:cNvCxnSpPr>
            <a:cxnSpLocks noChangeShapeType="1"/>
          </p:cNvCxnSpPr>
          <p:nvPr/>
        </p:nvCxnSpPr>
        <p:spPr bwMode="auto">
          <a:xfrm>
            <a:off x="762000" y="1219200"/>
            <a:ext cx="79248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65541" name="Text Box 3"/>
          <p:cNvSpPr txBox="1">
            <a:spLocks noChangeArrowheads="1"/>
          </p:cNvSpPr>
          <p:nvPr/>
        </p:nvSpPr>
        <p:spPr bwMode="auto">
          <a:xfrm>
            <a:off x="838200" y="1390650"/>
            <a:ext cx="7315200" cy="4292600"/>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sz="2400" b="1">
                <a:solidFill>
                  <a:srgbClr val="800000"/>
                </a:solidFill>
                <a:ea typeface="ＭＳ Ｐゴシック"/>
                <a:cs typeface="ＭＳ Ｐゴシック"/>
              </a:rPr>
              <a:t>Product Features</a:t>
            </a:r>
            <a:endParaRPr lang="en-US" sz="2400">
              <a:solidFill>
                <a:srgbClr val="800000"/>
              </a:solidFill>
              <a:ea typeface="ＭＳ Ｐゴシック"/>
              <a:cs typeface="ＭＳ Ｐゴシック"/>
            </a:endParaRPr>
          </a:p>
          <a:p>
            <a:pPr lvl="1">
              <a:spcBef>
                <a:spcPct val="50000"/>
              </a:spcBef>
              <a:spcAft>
                <a:spcPts val="600"/>
              </a:spcAft>
              <a:buFont typeface="Times" pitchFamily="18" charset="0"/>
              <a:buChar char="•"/>
            </a:pPr>
            <a:r>
              <a:rPr lang="en-US">
                <a:ea typeface="ＭＳ Ｐゴシック"/>
                <a:cs typeface="ＭＳ Ｐゴシック"/>
              </a:rPr>
              <a:t> Correlated to all US state frameworks and the Common Core</a:t>
            </a:r>
          </a:p>
          <a:p>
            <a:pPr lvl="1">
              <a:spcBef>
                <a:spcPct val="50000"/>
              </a:spcBef>
              <a:spcAft>
                <a:spcPts val="600"/>
              </a:spcAft>
              <a:buFont typeface="Times" pitchFamily="18" charset="0"/>
              <a:buChar char="•"/>
            </a:pPr>
            <a:r>
              <a:rPr lang="en-US">
                <a:ea typeface="ＭＳ Ｐゴシック"/>
                <a:cs typeface="ＭＳ Ｐゴシック"/>
              </a:rPr>
              <a:t> Correlated to widely-adopted algebra textbooks</a:t>
            </a:r>
          </a:p>
          <a:p>
            <a:pPr lvl="1">
              <a:spcBef>
                <a:spcPct val="50000"/>
              </a:spcBef>
              <a:spcAft>
                <a:spcPts val="600"/>
              </a:spcAft>
              <a:buFont typeface="Times" pitchFamily="18" charset="0"/>
              <a:buChar char="•"/>
            </a:pPr>
            <a:r>
              <a:rPr lang="en-US">
                <a:ea typeface="ＭＳ Ｐゴシック"/>
                <a:cs typeface="ＭＳ Ｐゴシック"/>
              </a:rPr>
              <a:t> Designed for online and hybrid classroom use</a:t>
            </a:r>
          </a:p>
          <a:p>
            <a:pPr lvl="1">
              <a:spcBef>
                <a:spcPct val="50000"/>
              </a:spcBef>
              <a:spcAft>
                <a:spcPts val="600"/>
              </a:spcAft>
              <a:buFont typeface="Times" pitchFamily="18" charset="0"/>
              <a:buChar char="•"/>
            </a:pPr>
            <a:r>
              <a:rPr lang="en-US">
                <a:ea typeface="ＭＳ Ｐゴシック"/>
                <a:cs typeface="ＭＳ Ｐゴシック"/>
              </a:rPr>
              <a:t> Single-session formative assessment, multi-session CMS-based</a:t>
            </a:r>
          </a:p>
          <a:p>
            <a:pPr lvl="1">
              <a:spcBef>
                <a:spcPct val="50000"/>
              </a:spcBef>
              <a:spcAft>
                <a:spcPts val="600"/>
              </a:spcAft>
              <a:buFont typeface="Times" pitchFamily="18" charset="0"/>
              <a:buChar char="•"/>
            </a:pPr>
            <a:r>
              <a:rPr lang="en-US">
                <a:ea typeface="ＭＳ Ｐゴシック"/>
                <a:cs typeface="ＭＳ Ｐゴシック"/>
              </a:rPr>
              <a:t> Supporting teacher professional development</a:t>
            </a:r>
          </a:p>
          <a:p>
            <a:pPr lvl="1">
              <a:spcBef>
                <a:spcPct val="50000"/>
              </a:spcBef>
              <a:spcAft>
                <a:spcPts val="600"/>
              </a:spcAft>
              <a:buFont typeface="Times" pitchFamily="18" charset="0"/>
              <a:buChar char="•"/>
            </a:pPr>
            <a:r>
              <a:rPr lang="en-US">
                <a:ea typeface="ＭＳ Ｐゴシック"/>
                <a:cs typeface="ＭＳ Ｐゴシック"/>
              </a:rPr>
              <a:t> Rich, interactive multimedia with multiple instructional elements    </a:t>
            </a:r>
          </a:p>
          <a:p>
            <a:pPr lvl="1">
              <a:spcBef>
                <a:spcPct val="50000"/>
              </a:spcBef>
              <a:spcAft>
                <a:spcPts val="600"/>
              </a:spcAft>
              <a:buFont typeface="Times" pitchFamily="18" charset="0"/>
              <a:buNone/>
            </a:pPr>
            <a:r>
              <a:rPr lang="en-US">
                <a:ea typeface="ＭＳ Ｐゴシック"/>
                <a:cs typeface="ＭＳ Ｐゴシック"/>
              </a:rPr>
              <a:t>    </a:t>
            </a:r>
          </a:p>
          <a:p>
            <a:pPr>
              <a:spcBef>
                <a:spcPct val="50000"/>
              </a:spcBef>
            </a:pPr>
            <a:endParaRPr lang="en-US">
              <a:ea typeface="ＭＳ Ｐゴシック"/>
              <a:cs typeface="ＭＳ Ｐゴシック"/>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p:txBody>
          <a:bodyPr>
            <a:normAutofit fontScale="90000"/>
          </a:bodyPr>
          <a:lstStyle/>
          <a:p>
            <a:pPr algn="r">
              <a:defRPr/>
            </a:pPr>
            <a:r>
              <a:rPr lang="en-US" sz="3556" dirty="0" smtClean="0"/>
              <a:t>Michigan Virtual </a:t>
            </a:r>
            <a:r>
              <a:rPr lang="en-US" sz="3600" dirty="0" smtClean="0">
                <a:ea typeface="ＭＳ Ｐゴシック" pitchFamily="-106" charset="-128"/>
              </a:rPr>
              <a:t/>
            </a:r>
            <a:br>
              <a:rPr lang="en-US" sz="3600" dirty="0" smtClean="0">
                <a:ea typeface="ＭＳ Ｐゴシック" pitchFamily="-106" charset="-128"/>
              </a:rPr>
            </a:br>
            <a:r>
              <a:rPr lang="en-US" sz="3600" dirty="0" smtClean="0">
                <a:ea typeface="ＭＳ Ｐゴシック" pitchFamily="-106" charset="-128"/>
              </a:rPr>
              <a:t> Addressing the Algebra Problem</a:t>
            </a:r>
            <a:endParaRPr lang="en-US" dirty="0" smtClean="0">
              <a:ea typeface="ＭＳ Ｐゴシック" pitchFamily="-106" charset="-128"/>
            </a:endParaRPr>
          </a:p>
        </p:txBody>
      </p:sp>
      <p:sp>
        <p:nvSpPr>
          <p:cNvPr id="6" name="Text Placeholder 5"/>
          <p:cNvSpPr>
            <a:spLocks noGrp="1"/>
          </p:cNvSpPr>
          <p:nvPr>
            <p:ph type="body" idx="1"/>
          </p:nvPr>
        </p:nvSpPr>
        <p:spPr/>
        <p:txBody>
          <a:bodyPr/>
          <a:lstStyle/>
          <a:p>
            <a:r>
              <a:rPr lang="en-US" smtClean="0">
                <a:solidFill>
                  <a:srgbClr val="990000"/>
                </a:solidFill>
                <a:ea typeface="ＭＳ Ｐゴシック"/>
                <a:cs typeface="ＭＳ Ｐゴシック"/>
              </a:rPr>
              <a:t>The Problem</a:t>
            </a:r>
          </a:p>
        </p:txBody>
      </p:sp>
      <p:sp>
        <p:nvSpPr>
          <p:cNvPr id="3" name="Content Placeholder 2"/>
          <p:cNvSpPr>
            <a:spLocks noGrp="1"/>
          </p:cNvSpPr>
          <p:nvPr>
            <p:ph sz="half" idx="2"/>
          </p:nvPr>
        </p:nvSpPr>
        <p:spPr>
          <a:xfrm>
            <a:off x="228600" y="2174875"/>
            <a:ext cx="4268788" cy="3951288"/>
          </a:xfrm>
          <a:solidFill>
            <a:schemeClr val="bg1"/>
          </a:solidFill>
        </p:spPr>
        <p:txBody>
          <a:bodyPr>
            <a:normAutofit lnSpcReduction="10000"/>
          </a:bodyPr>
          <a:lstStyle/>
          <a:p>
            <a:pPr>
              <a:spcBef>
                <a:spcPct val="50000"/>
              </a:spcBef>
              <a:buFontTx/>
              <a:buChar char="•"/>
              <a:defRPr/>
            </a:pPr>
            <a:r>
              <a:rPr lang="en-US" b="1" dirty="0" smtClean="0">
                <a:solidFill>
                  <a:srgbClr val="000000"/>
                </a:solidFill>
                <a:ea typeface="ＭＳ Ｐゴシック" charset="-128"/>
                <a:cs typeface="ＭＳ Ｐゴシック" charset="-128"/>
              </a:rPr>
              <a:t>Class of 2011: 35.9% </a:t>
            </a:r>
            <a:r>
              <a:rPr lang="en-US" dirty="0" smtClean="0">
                <a:solidFill>
                  <a:srgbClr val="000000"/>
                </a:solidFill>
                <a:ea typeface="ＭＳ Ｐゴシック" charset="-128"/>
                <a:cs typeface="ＭＳ Ｐゴシック" charset="-128"/>
              </a:rPr>
              <a:t>of 9</a:t>
            </a:r>
            <a:r>
              <a:rPr lang="en-US" baseline="30000" dirty="0" smtClean="0">
                <a:solidFill>
                  <a:srgbClr val="000000"/>
                </a:solidFill>
                <a:ea typeface="ＭＳ Ｐゴシック" charset="-128"/>
                <a:cs typeface="ＭＳ Ｐゴシック" charset="-128"/>
              </a:rPr>
              <a:t>th</a:t>
            </a:r>
            <a:r>
              <a:rPr lang="en-US" dirty="0" smtClean="0">
                <a:solidFill>
                  <a:srgbClr val="000000"/>
                </a:solidFill>
                <a:ea typeface="ＭＳ Ｐゴシック" charset="-128"/>
                <a:cs typeface="ＭＳ Ｐゴシック" charset="-128"/>
              </a:rPr>
              <a:t> grade students failed 1 or more classes in 2007-08</a:t>
            </a:r>
          </a:p>
          <a:p>
            <a:pPr>
              <a:spcAft>
                <a:spcPts val="600"/>
              </a:spcAft>
              <a:buFont typeface="Arial" charset="0"/>
              <a:buNone/>
              <a:defRPr/>
            </a:pPr>
            <a:endParaRPr lang="en-US" sz="1000" dirty="0" smtClean="0">
              <a:solidFill>
                <a:srgbClr val="000000"/>
              </a:solidFill>
              <a:ea typeface="ＭＳ Ｐゴシック" charset="-128"/>
              <a:cs typeface="ＭＳ Ｐゴシック" charset="-128"/>
            </a:endParaRPr>
          </a:p>
          <a:p>
            <a:pPr>
              <a:spcAft>
                <a:spcPts val="600"/>
              </a:spcAft>
              <a:buFontTx/>
              <a:buChar char="•"/>
              <a:defRPr/>
            </a:pPr>
            <a:r>
              <a:rPr lang="en-US" dirty="0" smtClean="0">
                <a:solidFill>
                  <a:srgbClr val="000000"/>
                </a:solidFill>
                <a:ea typeface="ＭＳ Ｐゴシック" charset="-128"/>
                <a:cs typeface="ＭＳ Ｐゴシック" charset="-128"/>
              </a:rPr>
              <a:t>16,758 in Class of 2011: 35.9% = </a:t>
            </a:r>
            <a:r>
              <a:rPr lang="en-US" b="1" dirty="0" smtClean="0">
                <a:solidFill>
                  <a:srgbClr val="000000"/>
                </a:solidFill>
                <a:ea typeface="ＭＳ Ｐゴシック" charset="-128"/>
                <a:cs typeface="ＭＳ Ｐゴシック" charset="-128"/>
              </a:rPr>
              <a:t>6016</a:t>
            </a:r>
            <a:r>
              <a:rPr lang="en-US" dirty="0" smtClean="0">
                <a:solidFill>
                  <a:srgbClr val="000000"/>
                </a:solidFill>
                <a:ea typeface="ＭＳ Ｐゴシック" charset="-128"/>
                <a:cs typeface="ＭＳ Ｐゴシック" charset="-128"/>
              </a:rPr>
              <a:t> off track for graduation with their class!</a:t>
            </a:r>
          </a:p>
          <a:p>
            <a:pPr>
              <a:spcAft>
                <a:spcPts val="600"/>
              </a:spcAft>
              <a:buFont typeface="Arial" charset="0"/>
              <a:buNone/>
              <a:defRPr/>
            </a:pPr>
            <a:endParaRPr lang="en-US" sz="1081" dirty="0" smtClean="0">
              <a:solidFill>
                <a:srgbClr val="000000"/>
              </a:solidFill>
              <a:ea typeface="ＭＳ Ｐゴシック" charset="-128"/>
              <a:cs typeface="ＭＳ Ｐゴシック" charset="-128"/>
            </a:endParaRPr>
          </a:p>
          <a:p>
            <a:pPr>
              <a:spcAft>
                <a:spcPts val="600"/>
              </a:spcAft>
              <a:defRPr/>
            </a:pPr>
            <a:r>
              <a:rPr lang="en-US" dirty="0" smtClean="0">
                <a:solidFill>
                  <a:srgbClr val="000000"/>
                </a:solidFill>
                <a:ea typeface="ＭＳ Ｐゴシック" charset="-128"/>
                <a:cs typeface="ＭＳ Ｐゴシック" charset="-128"/>
              </a:rPr>
              <a:t>Immediate problem?  </a:t>
            </a:r>
          </a:p>
          <a:p>
            <a:pPr>
              <a:spcAft>
                <a:spcPts val="600"/>
              </a:spcAft>
              <a:buFont typeface="Arial" charset="0"/>
              <a:buNone/>
              <a:defRPr/>
            </a:pPr>
            <a:r>
              <a:rPr lang="en-US" dirty="0" smtClean="0">
                <a:solidFill>
                  <a:srgbClr val="000000"/>
                </a:solidFill>
                <a:ea typeface="ＭＳ Ｐゴシック" charset="-128"/>
                <a:cs typeface="ＭＳ Ｐゴシック" charset="-128"/>
              </a:rPr>
              <a:t>	Credit Recovery</a:t>
            </a:r>
          </a:p>
          <a:p>
            <a:pPr>
              <a:spcAft>
                <a:spcPts val="600"/>
              </a:spcAft>
              <a:buFontTx/>
              <a:buChar char="•"/>
              <a:defRPr/>
            </a:pPr>
            <a:endParaRPr lang="en-US" dirty="0" smtClean="0">
              <a:ea typeface="ＭＳ Ｐゴシック" charset="-128"/>
              <a:cs typeface="ＭＳ Ｐゴシック" charset="-128"/>
            </a:endParaRPr>
          </a:p>
          <a:p>
            <a:pPr>
              <a:spcBef>
                <a:spcPct val="50000"/>
              </a:spcBef>
              <a:buFontTx/>
              <a:buChar char="•"/>
              <a:defRPr/>
            </a:pPr>
            <a:endParaRPr lang="en-US" dirty="0" smtClean="0">
              <a:ea typeface="ＭＳ Ｐゴシック" charset="-128"/>
              <a:cs typeface="ＭＳ Ｐゴシック" charset="-128"/>
            </a:endParaRPr>
          </a:p>
          <a:p>
            <a:pPr>
              <a:spcAft>
                <a:spcPts val="600"/>
              </a:spcAft>
              <a:buClr>
                <a:srgbClr val="990000"/>
              </a:buClr>
              <a:buFont typeface="Courier New" pitchFamily="49" charset="0"/>
              <a:buChar char="o"/>
              <a:defRPr/>
            </a:pPr>
            <a:endParaRPr lang="en-US" dirty="0" smtClean="0">
              <a:solidFill>
                <a:schemeClr val="tx1">
                  <a:lumMod val="75000"/>
                  <a:lumOff val="25000"/>
                </a:schemeClr>
              </a:solidFill>
            </a:endParaRPr>
          </a:p>
        </p:txBody>
      </p:sp>
      <p:sp>
        <p:nvSpPr>
          <p:cNvPr id="8" name="Text Placeholder 7"/>
          <p:cNvSpPr>
            <a:spLocks noGrp="1"/>
          </p:cNvSpPr>
          <p:nvPr>
            <p:ph type="body" sz="quarter" idx="3"/>
          </p:nvPr>
        </p:nvSpPr>
        <p:spPr/>
        <p:txBody>
          <a:bodyPr/>
          <a:lstStyle/>
          <a:p>
            <a:r>
              <a:rPr lang="en-US" smtClean="0">
                <a:solidFill>
                  <a:srgbClr val="990000"/>
                </a:solidFill>
                <a:ea typeface="ＭＳ Ｐゴシック"/>
                <a:cs typeface="ＭＳ Ｐゴシック"/>
              </a:rPr>
              <a:t>The Solution</a:t>
            </a:r>
          </a:p>
        </p:txBody>
      </p:sp>
      <p:sp>
        <p:nvSpPr>
          <p:cNvPr id="9" name="Content Placeholder 8"/>
          <p:cNvSpPr>
            <a:spLocks noGrp="1"/>
          </p:cNvSpPr>
          <p:nvPr>
            <p:ph sz="quarter" idx="4"/>
          </p:nvPr>
        </p:nvSpPr>
        <p:spPr>
          <a:xfrm>
            <a:off x="4645025" y="2174875"/>
            <a:ext cx="4270375" cy="3951288"/>
          </a:xfrm>
        </p:spPr>
        <p:txBody>
          <a:bodyPr/>
          <a:lstStyle/>
          <a:p>
            <a:pPr>
              <a:spcAft>
                <a:spcPts val="600"/>
              </a:spcAft>
              <a:buClr>
                <a:srgbClr val="990000"/>
              </a:buClr>
              <a:buFont typeface="Courier New" pitchFamily="49" charset="0"/>
              <a:buChar char="o"/>
            </a:pPr>
            <a:r>
              <a:rPr lang="en-US" smtClean="0">
                <a:ea typeface="ＭＳ Ｐゴシック"/>
                <a:cs typeface="ＭＳ Ｐゴシック"/>
              </a:rPr>
              <a:t>Intervention to prevent failure</a:t>
            </a:r>
          </a:p>
          <a:p>
            <a:pPr>
              <a:spcAft>
                <a:spcPts val="600"/>
              </a:spcAft>
              <a:buClr>
                <a:srgbClr val="990000"/>
              </a:buClr>
              <a:buFont typeface="Courier New" pitchFamily="49" charset="0"/>
              <a:buChar char="o"/>
            </a:pPr>
            <a:r>
              <a:rPr lang="en-US" smtClean="0">
                <a:ea typeface="ＭＳ Ｐゴシック"/>
                <a:cs typeface="ＭＳ Ｐゴシック"/>
              </a:rPr>
              <a:t>Increased summer school opportunities</a:t>
            </a:r>
          </a:p>
          <a:p>
            <a:pPr>
              <a:spcAft>
                <a:spcPts val="600"/>
              </a:spcAft>
              <a:buClr>
                <a:srgbClr val="990000"/>
              </a:buClr>
              <a:buFont typeface="Courier New" pitchFamily="49" charset="0"/>
              <a:buChar char="o"/>
            </a:pPr>
            <a:r>
              <a:rPr lang="en-US" smtClean="0">
                <a:ea typeface="ＭＳ Ｐゴシック"/>
                <a:cs typeface="ＭＳ Ｐゴシック"/>
              </a:rPr>
              <a:t>After school programs</a:t>
            </a:r>
          </a:p>
          <a:p>
            <a:pPr>
              <a:spcAft>
                <a:spcPts val="600"/>
              </a:spcAft>
              <a:buClr>
                <a:srgbClr val="990000"/>
              </a:buClr>
              <a:buFont typeface="Courier New" pitchFamily="49" charset="0"/>
              <a:buChar char="o"/>
            </a:pPr>
            <a:r>
              <a:rPr lang="en-US" smtClean="0">
                <a:ea typeface="ＭＳ Ｐゴシック"/>
                <a:cs typeface="ＭＳ Ｐゴシック"/>
              </a:rPr>
              <a:t>Increased use of online learning</a:t>
            </a:r>
          </a:p>
          <a:p>
            <a:pPr>
              <a:spcAft>
                <a:spcPts val="600"/>
              </a:spcAft>
              <a:buClr>
                <a:srgbClr val="990000"/>
              </a:buClr>
              <a:buFont typeface="Courier New" pitchFamily="49" charset="0"/>
              <a:buChar char="o"/>
            </a:pPr>
            <a:r>
              <a:rPr lang="en-US" smtClean="0">
                <a:ea typeface="ＭＳ Ｐゴシック"/>
                <a:cs typeface="ＭＳ Ｐゴシック"/>
              </a:rPr>
              <a:t>NROC Algebra</a:t>
            </a:r>
          </a:p>
        </p:txBody>
      </p:sp>
      <p:cxnSp>
        <p:nvCxnSpPr>
          <p:cNvPr id="4" name="Straight Connector 3"/>
          <p:cNvCxnSpPr>
            <a:cxnSpLocks noChangeShapeType="1"/>
          </p:cNvCxnSpPr>
          <p:nvPr/>
        </p:nvCxnSpPr>
        <p:spPr bwMode="auto">
          <a:xfrm>
            <a:off x="914400" y="1447800"/>
            <a:ext cx="76962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5" name="Rectangle 2"/>
          <p:cNvSpPr txBox="1">
            <a:spLocks noChangeArrowheads="1"/>
          </p:cNvSpPr>
          <p:nvPr/>
        </p:nvSpPr>
        <p:spPr>
          <a:xfrm>
            <a:off x="1219200" y="171450"/>
            <a:ext cx="7239000" cy="647700"/>
          </a:xfrm>
          <a:prstGeom prst="rect">
            <a:avLst/>
          </a:prstGeom>
        </p:spPr>
        <p:txBody>
          <a:bodyPr anchor="ctr">
            <a:normAutofit/>
          </a:bodyPr>
          <a:lstStyle/>
          <a:p>
            <a:pPr algn="r" fontAlgn="auto">
              <a:spcAft>
                <a:spcPts val="0"/>
              </a:spcAft>
              <a:defRPr/>
            </a:pPr>
            <a:endParaRPr lang="en-US" sz="3600" dirty="0">
              <a:solidFill>
                <a:schemeClr val="accent2">
                  <a:lumMod val="75000"/>
                </a:schemeClr>
              </a:solidFill>
              <a:latin typeface="+mj-lt"/>
              <a:ea typeface="ＭＳ Ｐゴシック" pitchFamily="-106" charset="-128"/>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 calcmode="lin" valueType="num">
                                      <p:cBhvr additive="base">
                                        <p:cTn id="2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xEl>
                                              <p:pRg st="2" end="2"/>
                                            </p:txEl>
                                          </p:spTgt>
                                        </p:tgtEl>
                                        <p:attrNameLst>
                                          <p:attrName>style.visibility</p:attrName>
                                        </p:attrNameLst>
                                      </p:cBhvr>
                                      <p:to>
                                        <p:strVal val="visible"/>
                                      </p:to>
                                    </p:set>
                                    <p:anim calcmode="lin" valueType="num">
                                      <p:cBhvr additive="base">
                                        <p:cTn id="3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xEl>
                                              <p:pRg st="3" end="3"/>
                                            </p:txEl>
                                          </p:spTgt>
                                        </p:tgtEl>
                                        <p:attrNameLst>
                                          <p:attrName>style.visibility</p:attrName>
                                        </p:attrNameLst>
                                      </p:cBhvr>
                                      <p:to>
                                        <p:strVal val="visible"/>
                                      </p:to>
                                    </p:set>
                                    <p:anim calcmode="lin" valueType="num">
                                      <p:cBhvr additive="base">
                                        <p:cTn id="3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xEl>
                                              <p:pRg st="4" end="4"/>
                                            </p:txEl>
                                          </p:spTgt>
                                        </p:tgtEl>
                                        <p:attrNameLst>
                                          <p:attrName>style.visibility</p:attrName>
                                        </p:attrNameLst>
                                      </p:cBhvr>
                                      <p:to>
                                        <p:strVal val="visible"/>
                                      </p:to>
                                    </p:set>
                                    <p:anim calcmode="lin" valueType="num">
                                      <p:cBhvr additive="base">
                                        <p:cTn id="4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build="p" animBg="1"/>
      <p:bldP spid="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p:txBody>
          <a:bodyPr>
            <a:normAutofit fontScale="90000"/>
          </a:bodyPr>
          <a:lstStyle/>
          <a:p>
            <a:pPr algn="r">
              <a:defRPr/>
            </a:pPr>
            <a:r>
              <a:rPr lang="en-US" sz="3556" dirty="0" smtClean="0"/>
              <a:t>Michigan Virtual </a:t>
            </a:r>
            <a:r>
              <a:rPr lang="en-US" sz="3600" dirty="0" smtClean="0">
                <a:ea typeface="ＭＳ Ｐゴシック" pitchFamily="-106" charset="-128"/>
              </a:rPr>
              <a:t/>
            </a:r>
            <a:br>
              <a:rPr lang="en-US" sz="3600" dirty="0" smtClean="0">
                <a:ea typeface="ＭＳ Ｐゴシック" pitchFamily="-106" charset="-128"/>
              </a:rPr>
            </a:br>
            <a:r>
              <a:rPr lang="en-US" sz="3600" dirty="0" smtClean="0">
                <a:ea typeface="ＭＳ Ｐゴシック" pitchFamily="-106" charset="-128"/>
              </a:rPr>
              <a:t> Addressing the Algebra Problem</a:t>
            </a:r>
            <a:endParaRPr lang="en-US" dirty="0" smtClean="0">
              <a:ea typeface="ＭＳ Ｐゴシック" pitchFamily="-106" charset="-128"/>
            </a:endParaRPr>
          </a:p>
        </p:txBody>
      </p:sp>
      <p:sp>
        <p:nvSpPr>
          <p:cNvPr id="6" name="Text Placeholder 5"/>
          <p:cNvSpPr>
            <a:spLocks noGrp="1"/>
          </p:cNvSpPr>
          <p:nvPr>
            <p:ph type="body" idx="1"/>
          </p:nvPr>
        </p:nvSpPr>
        <p:spPr>
          <a:xfrm>
            <a:off x="838200" y="1535113"/>
            <a:ext cx="4040188" cy="639762"/>
          </a:xfrm>
        </p:spPr>
        <p:txBody>
          <a:bodyPr/>
          <a:lstStyle/>
          <a:p>
            <a:r>
              <a:rPr lang="en-US" smtClean="0">
                <a:solidFill>
                  <a:srgbClr val="990000"/>
                </a:solidFill>
                <a:ea typeface="ＭＳ Ｐゴシック"/>
                <a:cs typeface="ＭＳ Ｐゴシック"/>
              </a:rPr>
              <a:t>Pilot Strategy</a:t>
            </a:r>
          </a:p>
        </p:txBody>
      </p:sp>
      <p:sp>
        <p:nvSpPr>
          <p:cNvPr id="3" name="Content Placeholder 2"/>
          <p:cNvSpPr>
            <a:spLocks noGrp="1"/>
          </p:cNvSpPr>
          <p:nvPr>
            <p:ph sz="half" idx="2"/>
          </p:nvPr>
        </p:nvSpPr>
        <p:spPr>
          <a:xfrm>
            <a:off x="684213" y="2174875"/>
            <a:ext cx="4268787" cy="3951288"/>
          </a:xfrm>
          <a:solidFill>
            <a:schemeClr val="bg1"/>
          </a:solidFill>
        </p:spPr>
        <p:txBody>
          <a:bodyPr>
            <a:normAutofit/>
          </a:bodyPr>
          <a:lstStyle/>
          <a:p>
            <a:pPr>
              <a:spcAft>
                <a:spcPts val="600"/>
              </a:spcAft>
              <a:buClr>
                <a:srgbClr val="990000"/>
              </a:buClr>
              <a:buFont typeface="Courier New" pitchFamily="49" charset="0"/>
              <a:buChar char="o"/>
              <a:defRPr/>
            </a:pPr>
            <a:r>
              <a:rPr lang="en-US" sz="2000" dirty="0" smtClean="0"/>
              <a:t>Initial Pilot Goals:</a:t>
            </a:r>
          </a:p>
          <a:p>
            <a:pPr lvl="1">
              <a:spcAft>
                <a:spcPts val="600"/>
              </a:spcAft>
              <a:buClr>
                <a:srgbClr val="990000"/>
              </a:buClr>
              <a:buFont typeface="Courier New" pitchFamily="49" charset="0"/>
              <a:buChar char="o"/>
              <a:defRPr/>
            </a:pPr>
            <a:r>
              <a:rPr lang="en-US" sz="1800" dirty="0" smtClean="0">
                <a:cs typeface="+mn-cs"/>
              </a:rPr>
              <a:t>Compare the class success of participants using the program to participants using standard classroom approaches.</a:t>
            </a:r>
          </a:p>
          <a:p>
            <a:pPr lvl="1">
              <a:spcAft>
                <a:spcPts val="600"/>
              </a:spcAft>
              <a:buClr>
                <a:srgbClr val="990000"/>
              </a:buClr>
              <a:buFont typeface="Courier New" pitchFamily="49" charset="0"/>
              <a:buChar char="o"/>
              <a:defRPr/>
            </a:pPr>
            <a:r>
              <a:rPr lang="en-US" sz="1800" dirty="0" smtClean="0">
                <a:cs typeface="+mn-cs"/>
              </a:rPr>
              <a:t>Develop a valid, reliable, and replicable approach to program evaluation that takes into account the unique characteristics of this learning environment. </a:t>
            </a:r>
          </a:p>
          <a:p>
            <a:pPr>
              <a:spcAft>
                <a:spcPts val="600"/>
              </a:spcAft>
              <a:buClr>
                <a:srgbClr val="990000"/>
              </a:buClr>
              <a:buFont typeface="Courier New" pitchFamily="49" charset="0"/>
              <a:buChar char="o"/>
              <a:defRPr/>
            </a:pPr>
            <a:endParaRPr lang="en-US" dirty="0" smtClean="0">
              <a:solidFill>
                <a:schemeClr val="tx1">
                  <a:lumMod val="75000"/>
                  <a:lumOff val="25000"/>
                </a:schemeClr>
              </a:solidFill>
            </a:endParaRPr>
          </a:p>
          <a:p>
            <a:pPr>
              <a:spcAft>
                <a:spcPts val="600"/>
              </a:spcAft>
              <a:buClr>
                <a:srgbClr val="990000"/>
              </a:buClr>
              <a:buFont typeface="Courier New" pitchFamily="49" charset="0"/>
              <a:buChar char="o"/>
              <a:defRPr/>
            </a:pPr>
            <a:endParaRPr lang="en-US" dirty="0" smtClean="0">
              <a:solidFill>
                <a:schemeClr val="tx1">
                  <a:lumMod val="75000"/>
                  <a:lumOff val="25000"/>
                </a:schemeClr>
              </a:solidFill>
            </a:endParaRPr>
          </a:p>
        </p:txBody>
      </p:sp>
      <p:sp>
        <p:nvSpPr>
          <p:cNvPr id="8" name="Text Placeholder 7"/>
          <p:cNvSpPr>
            <a:spLocks noGrp="1"/>
          </p:cNvSpPr>
          <p:nvPr>
            <p:ph type="body" sz="quarter" idx="3"/>
          </p:nvPr>
        </p:nvSpPr>
        <p:spPr>
          <a:xfrm>
            <a:off x="5026025" y="1535113"/>
            <a:ext cx="4041775" cy="639762"/>
          </a:xfrm>
        </p:spPr>
        <p:txBody>
          <a:bodyPr/>
          <a:lstStyle/>
          <a:p>
            <a:r>
              <a:rPr lang="en-US" smtClean="0">
                <a:solidFill>
                  <a:srgbClr val="990000"/>
                </a:solidFill>
                <a:ea typeface="ＭＳ Ｐゴシック"/>
                <a:cs typeface="ＭＳ Ｐゴシック"/>
              </a:rPr>
              <a:t>Research at MVU</a:t>
            </a:r>
          </a:p>
        </p:txBody>
      </p:sp>
      <p:sp>
        <p:nvSpPr>
          <p:cNvPr id="9" name="Content Placeholder 8"/>
          <p:cNvSpPr>
            <a:spLocks noGrp="1"/>
          </p:cNvSpPr>
          <p:nvPr>
            <p:ph sz="quarter" idx="4"/>
          </p:nvPr>
        </p:nvSpPr>
        <p:spPr>
          <a:xfrm>
            <a:off x="5026025" y="2174875"/>
            <a:ext cx="4270375" cy="3951288"/>
          </a:xfrm>
        </p:spPr>
        <p:txBody>
          <a:bodyPr>
            <a:normAutofit/>
          </a:bodyPr>
          <a:lstStyle/>
          <a:p>
            <a:pPr>
              <a:spcAft>
                <a:spcPts val="600"/>
              </a:spcAft>
              <a:buClr>
                <a:srgbClr val="990000"/>
              </a:buClr>
              <a:buFont typeface="Courier New" pitchFamily="49" charset="0"/>
              <a:buChar char="o"/>
              <a:defRPr/>
            </a:pPr>
            <a:r>
              <a:rPr lang="en-US" sz="2000" dirty="0" smtClean="0"/>
              <a:t>Collect usage data</a:t>
            </a:r>
          </a:p>
          <a:p>
            <a:pPr>
              <a:spcAft>
                <a:spcPts val="600"/>
              </a:spcAft>
              <a:buClr>
                <a:srgbClr val="990000"/>
              </a:buClr>
              <a:buFont typeface="Courier New" pitchFamily="49" charset="0"/>
              <a:buChar char="o"/>
              <a:defRPr/>
            </a:pPr>
            <a:r>
              <a:rPr lang="en-US" sz="2000" dirty="0" smtClean="0"/>
              <a:t>Conduct interviews and administer questionnaires with administrators, faculty, students </a:t>
            </a:r>
          </a:p>
          <a:p>
            <a:pPr>
              <a:spcAft>
                <a:spcPts val="600"/>
              </a:spcAft>
              <a:buClr>
                <a:srgbClr val="990000"/>
              </a:buClr>
              <a:buFont typeface="Courier New" pitchFamily="49" charset="0"/>
              <a:buChar char="o"/>
              <a:defRPr/>
            </a:pPr>
            <a:endParaRPr lang="en-US" sz="2000" dirty="0" smtClean="0">
              <a:solidFill>
                <a:schemeClr val="tx1">
                  <a:lumMod val="75000"/>
                  <a:lumOff val="25000"/>
                </a:schemeClr>
              </a:solidFill>
            </a:endParaRPr>
          </a:p>
          <a:p>
            <a:pPr>
              <a:buFont typeface="Arial" charset="0"/>
              <a:buNone/>
              <a:defRPr/>
            </a:pPr>
            <a:endParaRPr lang="en-US" dirty="0"/>
          </a:p>
        </p:txBody>
      </p:sp>
      <p:cxnSp>
        <p:nvCxnSpPr>
          <p:cNvPr id="4" name="Straight Connector 3"/>
          <p:cNvCxnSpPr>
            <a:cxnSpLocks noChangeShapeType="1"/>
          </p:cNvCxnSpPr>
          <p:nvPr/>
        </p:nvCxnSpPr>
        <p:spPr bwMode="auto">
          <a:xfrm>
            <a:off x="914400" y="1447800"/>
            <a:ext cx="76962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5" name="Rectangle 2"/>
          <p:cNvSpPr txBox="1">
            <a:spLocks noChangeArrowheads="1"/>
          </p:cNvSpPr>
          <p:nvPr/>
        </p:nvSpPr>
        <p:spPr>
          <a:xfrm>
            <a:off x="1219200" y="171450"/>
            <a:ext cx="7239000" cy="647700"/>
          </a:xfrm>
          <a:prstGeom prst="rect">
            <a:avLst/>
          </a:prstGeom>
        </p:spPr>
        <p:txBody>
          <a:bodyPr anchor="ctr">
            <a:normAutofit/>
          </a:bodyPr>
          <a:lstStyle/>
          <a:p>
            <a:pPr algn="r" fontAlgn="auto">
              <a:spcAft>
                <a:spcPts val="0"/>
              </a:spcAft>
              <a:defRPr/>
            </a:pPr>
            <a:endParaRPr lang="en-US" sz="3600" dirty="0">
              <a:solidFill>
                <a:schemeClr val="accent2">
                  <a:lumMod val="75000"/>
                </a:schemeClr>
              </a:solidFill>
              <a:latin typeface="+mj-lt"/>
              <a:ea typeface="ＭＳ Ｐゴシック" pitchFamily="-106" charset="-128"/>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additive="base">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 calcmode="lin" valueType="num">
                                      <p:cBhvr additive="base">
                                        <p:cTn id="2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 calcmode="lin" valueType="num">
                                      <p:cBhvr additive="base">
                                        <p:cTn id="2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build="p" animBg="1"/>
      <p:bldP spid="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5"/>
          <p:cNvSpPr txBox="1">
            <a:spLocks noChangeArrowheads="1"/>
          </p:cNvSpPr>
          <p:nvPr/>
        </p:nvSpPr>
        <p:spPr bwMode="auto">
          <a:xfrm>
            <a:off x="457200" y="152400"/>
            <a:ext cx="4648200" cy="366713"/>
          </a:xfrm>
          <a:prstGeom prst="rect">
            <a:avLst/>
          </a:prstGeom>
          <a:noFill/>
          <a:ln w="9525">
            <a:noFill/>
            <a:miter lim="800000"/>
            <a:headEnd/>
            <a:tailEnd/>
          </a:ln>
        </p:spPr>
        <p:txBody>
          <a:bodyPr>
            <a:spAutoFit/>
          </a:bodyPr>
          <a:lstStyle/>
          <a:p>
            <a:pPr>
              <a:spcBef>
                <a:spcPct val="50000"/>
              </a:spcBef>
            </a:pPr>
            <a:endParaRPr lang="en-US">
              <a:latin typeface="Calibri" pitchFamily="34" charset="0"/>
            </a:endParaRPr>
          </a:p>
        </p:txBody>
      </p:sp>
      <p:sp>
        <p:nvSpPr>
          <p:cNvPr id="71682" name="Text Box 3"/>
          <p:cNvSpPr txBox="1">
            <a:spLocks noChangeArrowheads="1"/>
          </p:cNvSpPr>
          <p:nvPr/>
        </p:nvSpPr>
        <p:spPr bwMode="auto">
          <a:xfrm>
            <a:off x="609600" y="1676400"/>
            <a:ext cx="7162800" cy="779463"/>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buFont typeface="Times" pitchFamily="18" charset="0"/>
              <a:buNone/>
            </a:pPr>
            <a:r>
              <a:rPr lang="en-US">
                <a:latin typeface="Calibri" pitchFamily="34" charset="0"/>
              </a:rPr>
              <a:t>    </a:t>
            </a:r>
          </a:p>
          <a:p>
            <a:pPr>
              <a:spcBef>
                <a:spcPct val="50000"/>
              </a:spcBef>
            </a:pPr>
            <a:endParaRPr lang="en-US">
              <a:latin typeface="Calibri" pitchFamily="34" charset="0"/>
            </a:endParaRPr>
          </a:p>
        </p:txBody>
      </p:sp>
      <p:sp>
        <p:nvSpPr>
          <p:cNvPr id="71683" name="Rectangle 2"/>
          <p:cNvSpPr txBox="1">
            <a:spLocks noChangeArrowheads="1"/>
          </p:cNvSpPr>
          <p:nvPr/>
        </p:nvSpPr>
        <p:spPr bwMode="auto">
          <a:xfrm>
            <a:off x="1066800" y="458788"/>
            <a:ext cx="7696200" cy="641350"/>
          </a:xfrm>
          <a:prstGeom prst="rect">
            <a:avLst/>
          </a:prstGeom>
          <a:noFill/>
          <a:ln w="9525">
            <a:noFill/>
            <a:miter lim="800000"/>
            <a:headEnd/>
            <a:tailEnd/>
          </a:ln>
        </p:spPr>
        <p:txBody>
          <a:bodyPr anchor="ctr">
            <a:spAutoFit/>
          </a:bodyPr>
          <a:lstStyle/>
          <a:p>
            <a:pPr algn="r"/>
            <a:r>
              <a:rPr lang="en-US" sz="3600">
                <a:solidFill>
                  <a:srgbClr val="768D5A"/>
                </a:solidFill>
                <a:latin typeface="Calibri" pitchFamily="34" charset="0"/>
                <a:ea typeface="ＭＳ Ｐゴシック"/>
                <a:cs typeface="ＭＳ Ｐゴシック"/>
              </a:rPr>
              <a:t>Algebra 1—An Open Course </a:t>
            </a:r>
            <a:endParaRPr lang="en-US" sz="4000">
              <a:solidFill>
                <a:srgbClr val="768D5A"/>
              </a:solidFill>
              <a:latin typeface="Calibri" pitchFamily="34" charset="0"/>
              <a:ea typeface="ＭＳ Ｐゴシック"/>
              <a:cs typeface="ＭＳ Ｐゴシック"/>
            </a:endParaRPr>
          </a:p>
        </p:txBody>
      </p:sp>
      <p:cxnSp>
        <p:nvCxnSpPr>
          <p:cNvPr id="7" name="Straight Connector 6"/>
          <p:cNvCxnSpPr>
            <a:cxnSpLocks noChangeShapeType="1"/>
          </p:cNvCxnSpPr>
          <p:nvPr/>
        </p:nvCxnSpPr>
        <p:spPr bwMode="auto">
          <a:xfrm>
            <a:off x="762000" y="1143000"/>
            <a:ext cx="79248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71685" name="Rectangle 5"/>
          <p:cNvSpPr>
            <a:spLocks noChangeArrowheads="1"/>
          </p:cNvSpPr>
          <p:nvPr/>
        </p:nvSpPr>
        <p:spPr bwMode="auto">
          <a:xfrm>
            <a:off x="914400" y="1524000"/>
            <a:ext cx="7315200" cy="4833938"/>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20000"/>
              </a:spcBef>
              <a:buFont typeface="Times" pitchFamily="18" charset="0"/>
              <a:buNone/>
            </a:pPr>
            <a:r>
              <a:rPr lang="en-US" sz="2400" b="1">
                <a:solidFill>
                  <a:srgbClr val="990000"/>
                </a:solidFill>
                <a:latin typeface="Calibri" pitchFamily="34" charset="0"/>
                <a:ea typeface="ＭＳ Ｐゴシック"/>
                <a:cs typeface="ＭＳ Ｐゴシック"/>
              </a:rPr>
              <a:t>Release Dates</a:t>
            </a:r>
            <a:endParaRPr lang="en-US">
              <a:solidFill>
                <a:srgbClr val="990000"/>
              </a:solidFill>
              <a:latin typeface="Calibri" pitchFamily="34" charset="0"/>
              <a:ea typeface="ＭＳ Ｐゴシック"/>
              <a:cs typeface="ＭＳ Ｐゴシック"/>
            </a:endParaRPr>
          </a:p>
          <a:p>
            <a:pPr>
              <a:spcBef>
                <a:spcPct val="20000"/>
              </a:spcBef>
              <a:buFont typeface="Times" pitchFamily="18" charset="0"/>
              <a:buNone/>
            </a:pPr>
            <a:r>
              <a:rPr lang="en-US" sz="2000">
                <a:latin typeface="Calibri" pitchFamily="34" charset="0"/>
                <a:ea typeface="ＭＳ Ｐゴシック"/>
                <a:cs typeface="ＭＳ Ｐゴシック"/>
              </a:rPr>
              <a:t>Semester 1, </a:t>
            </a:r>
            <a:r>
              <a:rPr lang="en-US"/>
              <a:t>Units 1-6</a:t>
            </a:r>
            <a:endParaRPr lang="en-US" sz="2000">
              <a:latin typeface="Calibri" pitchFamily="34" charset="0"/>
              <a:ea typeface="ＭＳ Ｐゴシック"/>
              <a:cs typeface="ＭＳ Ｐゴシック"/>
            </a:endParaRPr>
          </a:p>
          <a:p>
            <a:pPr marL="742950" lvl="1" indent="-285750">
              <a:spcBef>
                <a:spcPct val="20000"/>
              </a:spcBef>
              <a:buFont typeface="Times" pitchFamily="18" charset="0"/>
              <a:buChar char="•"/>
            </a:pPr>
            <a:r>
              <a:rPr lang="en-US" sz="2000">
                <a:latin typeface="Calibri" pitchFamily="34" charset="0"/>
                <a:ea typeface="ＭＳ Ｐゴシック"/>
                <a:cs typeface="ＭＳ Ｐゴシック"/>
              </a:rPr>
              <a:t>Currently in final testing</a:t>
            </a:r>
          </a:p>
          <a:p>
            <a:pPr marL="742950" lvl="1" indent="-285750">
              <a:spcBef>
                <a:spcPct val="20000"/>
              </a:spcBef>
              <a:buFont typeface="Times" pitchFamily="18" charset="0"/>
              <a:buChar char="•"/>
            </a:pPr>
            <a:r>
              <a:rPr lang="en-US"/>
              <a:t>Spring Semester 2011, pilot testing with select members  </a:t>
            </a:r>
          </a:p>
          <a:p>
            <a:pPr marL="742950" lvl="1" indent="-285750">
              <a:spcBef>
                <a:spcPct val="20000"/>
              </a:spcBef>
              <a:buFont typeface="Times" pitchFamily="18" charset="0"/>
              <a:buChar char="•"/>
            </a:pPr>
            <a:r>
              <a:rPr lang="en-US"/>
              <a:t>Spring Semester 2011, class tests for non-members </a:t>
            </a:r>
          </a:p>
          <a:p>
            <a:pPr marL="742950" lvl="1" indent="-285750">
              <a:spcBef>
                <a:spcPct val="20000"/>
              </a:spcBef>
              <a:buFont typeface="Times" pitchFamily="18" charset="0"/>
              <a:buChar char="•"/>
            </a:pPr>
            <a:r>
              <a:rPr lang="en-US"/>
              <a:t>Summer 2011 available </a:t>
            </a:r>
            <a:endParaRPr lang="en-US" sz="2000">
              <a:latin typeface="Calibri" pitchFamily="34" charset="0"/>
              <a:ea typeface="ＭＳ Ｐゴシック"/>
              <a:cs typeface="ＭＳ Ｐゴシック"/>
            </a:endParaRPr>
          </a:p>
          <a:p>
            <a:pPr>
              <a:spcBef>
                <a:spcPct val="20000"/>
              </a:spcBef>
              <a:buFont typeface="Times" pitchFamily="18" charset="0"/>
              <a:buNone/>
            </a:pPr>
            <a:endParaRPr lang="en-US" sz="2000">
              <a:latin typeface="Calibri" pitchFamily="34" charset="0"/>
              <a:ea typeface="ＭＳ Ｐゴシック"/>
              <a:cs typeface="ＭＳ Ｐゴシック"/>
            </a:endParaRPr>
          </a:p>
          <a:p>
            <a:pPr>
              <a:spcBef>
                <a:spcPct val="20000"/>
              </a:spcBef>
              <a:buFont typeface="Times" pitchFamily="18" charset="0"/>
              <a:buNone/>
            </a:pPr>
            <a:r>
              <a:rPr lang="en-US" sz="2000">
                <a:latin typeface="Calibri" pitchFamily="34" charset="0"/>
                <a:ea typeface="ＭＳ Ｐゴシック"/>
                <a:cs typeface="ＭＳ Ｐゴシック"/>
              </a:rPr>
              <a:t>Semester 2, </a:t>
            </a:r>
            <a:r>
              <a:rPr lang="en-US"/>
              <a:t>Units 7-12</a:t>
            </a:r>
            <a:endParaRPr lang="en-US" sz="2000">
              <a:latin typeface="Calibri" pitchFamily="34" charset="0"/>
              <a:ea typeface="ＭＳ Ｐゴシック"/>
              <a:cs typeface="ＭＳ Ｐゴシック"/>
            </a:endParaRPr>
          </a:p>
          <a:p>
            <a:pPr marL="742950" lvl="1" indent="-285750">
              <a:spcBef>
                <a:spcPct val="20000"/>
              </a:spcBef>
              <a:buFont typeface="Times" pitchFamily="18" charset="0"/>
              <a:buChar char="•"/>
            </a:pPr>
            <a:r>
              <a:rPr lang="en-US"/>
              <a:t>Spring Semester 2011, in QA </a:t>
            </a:r>
          </a:p>
          <a:p>
            <a:pPr marL="742950" lvl="1" indent="-285750">
              <a:spcBef>
                <a:spcPct val="20000"/>
              </a:spcBef>
              <a:buFont typeface="Times" pitchFamily="18" charset="0"/>
              <a:buChar char="•"/>
            </a:pPr>
            <a:r>
              <a:rPr lang="en-US"/>
              <a:t>Summer 2011, pilot testing with select members</a:t>
            </a:r>
          </a:p>
          <a:p>
            <a:pPr marL="742950" lvl="1" indent="-285750">
              <a:spcBef>
                <a:spcPct val="20000"/>
              </a:spcBef>
              <a:buFont typeface="Times" pitchFamily="18" charset="0"/>
              <a:buChar char="•"/>
            </a:pPr>
            <a:r>
              <a:rPr lang="en-US"/>
              <a:t>Fall 2011 available</a:t>
            </a:r>
          </a:p>
          <a:p>
            <a:pPr>
              <a:spcBef>
                <a:spcPct val="20000"/>
              </a:spcBef>
              <a:buFont typeface="Times" pitchFamily="18" charset="0"/>
              <a:buNone/>
            </a:pPr>
            <a:endParaRPr lang="en-US" b="1"/>
          </a:p>
          <a:p>
            <a:pPr>
              <a:spcBef>
                <a:spcPct val="20000"/>
              </a:spcBef>
              <a:buFont typeface="Times" pitchFamily="18" charset="0"/>
              <a:buNone/>
            </a:pPr>
            <a:r>
              <a:rPr lang="en-US"/>
              <a:t>Professional Development materials available to support usage starting Summer 2011. </a:t>
            </a:r>
            <a:endParaRPr lang="en-US" sz="2000" b="1">
              <a:solidFill>
                <a:srgbClr val="CC3300"/>
              </a:solidFill>
              <a:latin typeface="Calibri" pitchFamily="34" charset="0"/>
              <a:ea typeface="ＭＳ Ｐゴシック"/>
              <a:cs typeface="ＭＳ Ｐゴシック"/>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5"/>
          <p:cNvSpPr txBox="1">
            <a:spLocks noChangeArrowheads="1"/>
          </p:cNvSpPr>
          <p:nvPr/>
        </p:nvSpPr>
        <p:spPr bwMode="auto">
          <a:xfrm>
            <a:off x="457200" y="152400"/>
            <a:ext cx="4648200" cy="366713"/>
          </a:xfrm>
          <a:prstGeom prst="rect">
            <a:avLst/>
          </a:prstGeom>
          <a:noFill/>
          <a:ln w="9525">
            <a:noFill/>
            <a:miter lim="800000"/>
            <a:headEnd/>
            <a:tailEnd/>
          </a:ln>
        </p:spPr>
        <p:txBody>
          <a:bodyPr>
            <a:spAutoFit/>
          </a:bodyPr>
          <a:lstStyle/>
          <a:p>
            <a:pPr>
              <a:spcBef>
                <a:spcPct val="50000"/>
              </a:spcBef>
            </a:pPr>
            <a:endParaRPr lang="en-US">
              <a:latin typeface="Calibri" pitchFamily="34" charset="0"/>
            </a:endParaRPr>
          </a:p>
        </p:txBody>
      </p:sp>
      <p:sp>
        <p:nvSpPr>
          <p:cNvPr id="73730" name="Text Box 3"/>
          <p:cNvSpPr txBox="1">
            <a:spLocks noChangeArrowheads="1"/>
          </p:cNvSpPr>
          <p:nvPr/>
        </p:nvSpPr>
        <p:spPr bwMode="auto">
          <a:xfrm>
            <a:off x="609600" y="1676400"/>
            <a:ext cx="7162800" cy="779463"/>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buFont typeface="Times" pitchFamily="18" charset="0"/>
              <a:buNone/>
            </a:pPr>
            <a:r>
              <a:rPr lang="en-US">
                <a:latin typeface="Calibri" pitchFamily="34" charset="0"/>
              </a:rPr>
              <a:t>    </a:t>
            </a:r>
          </a:p>
          <a:p>
            <a:pPr>
              <a:spcBef>
                <a:spcPct val="50000"/>
              </a:spcBef>
            </a:pPr>
            <a:endParaRPr lang="en-US">
              <a:latin typeface="Calibri" pitchFamily="34" charset="0"/>
            </a:endParaRPr>
          </a:p>
        </p:txBody>
      </p:sp>
      <p:sp>
        <p:nvSpPr>
          <p:cNvPr id="6" name="Rectangle 2"/>
          <p:cNvSpPr txBox="1">
            <a:spLocks noChangeArrowheads="1"/>
          </p:cNvSpPr>
          <p:nvPr/>
        </p:nvSpPr>
        <p:spPr>
          <a:xfrm>
            <a:off x="1066800" y="457200"/>
            <a:ext cx="7696200" cy="646113"/>
          </a:xfrm>
          <a:prstGeom prst="rect">
            <a:avLst/>
          </a:prstGeom>
        </p:spPr>
        <p:txBody>
          <a:bodyPr anchor="ctr">
            <a:spAutoFit/>
          </a:bodyPr>
          <a:lstStyle/>
          <a:p>
            <a:pPr algn="r" fontAlgn="auto">
              <a:spcAft>
                <a:spcPts val="0"/>
              </a:spcAft>
              <a:defRPr/>
            </a:pPr>
            <a:r>
              <a:rPr lang="en-US" sz="3600" dirty="0">
                <a:solidFill>
                  <a:schemeClr val="accent2">
                    <a:lumMod val="75000"/>
                  </a:schemeClr>
                </a:solidFill>
                <a:latin typeface="+mj-lt"/>
                <a:ea typeface="ＭＳ Ｐゴシック" pitchFamily="-106" charset="-128"/>
                <a:cs typeface="+mj-cs"/>
              </a:rPr>
              <a:t>Updates at </a:t>
            </a:r>
            <a:r>
              <a:rPr lang="en-US" sz="3600" dirty="0">
                <a:solidFill>
                  <a:srgbClr val="840000"/>
                </a:solidFill>
                <a:latin typeface="+mj-lt"/>
                <a:ea typeface="ＭＳ Ｐゴシック" pitchFamily="-106" charset="-128"/>
                <a:cs typeface="+mj-cs"/>
                <a:hlinkClick r:id="rId3"/>
              </a:rPr>
              <a:t>www.NROCMath.org</a:t>
            </a:r>
            <a:r>
              <a:rPr lang="en-US" sz="3600" dirty="0">
                <a:solidFill>
                  <a:schemeClr val="accent2">
                    <a:lumMod val="75000"/>
                  </a:schemeClr>
                </a:solidFill>
                <a:latin typeface="+mj-lt"/>
                <a:ea typeface="ＭＳ Ｐゴシック" pitchFamily="-106" charset="-128"/>
                <a:cs typeface="+mj-cs"/>
              </a:rPr>
              <a:t> </a:t>
            </a:r>
            <a:endParaRPr lang="en-US" sz="4000" dirty="0">
              <a:solidFill>
                <a:schemeClr val="accent2">
                  <a:lumMod val="75000"/>
                </a:schemeClr>
              </a:solidFill>
              <a:latin typeface="+mj-lt"/>
              <a:ea typeface="ＭＳ Ｐゴシック" pitchFamily="-106" charset="-128"/>
              <a:cs typeface="+mj-cs"/>
            </a:endParaRPr>
          </a:p>
        </p:txBody>
      </p:sp>
      <p:cxnSp>
        <p:nvCxnSpPr>
          <p:cNvPr id="7" name="Straight Connector 6"/>
          <p:cNvCxnSpPr>
            <a:cxnSpLocks noChangeShapeType="1"/>
          </p:cNvCxnSpPr>
          <p:nvPr/>
        </p:nvCxnSpPr>
        <p:spPr bwMode="auto">
          <a:xfrm>
            <a:off x="762000" y="1143000"/>
            <a:ext cx="7924800" cy="0"/>
          </a:xfrm>
          <a:prstGeom prst="line">
            <a:avLst/>
          </a:prstGeom>
          <a:noFill/>
          <a:ln w="38100">
            <a:solidFill>
              <a:srgbClr val="800000"/>
            </a:solidFill>
            <a:round/>
            <a:headEnd/>
            <a:tailEnd/>
          </a:ln>
          <a:effectLst>
            <a:outerShdw dist="20000" dir="5400000" rotWithShape="0">
              <a:srgbClr val="808080">
                <a:alpha val="37999"/>
              </a:srgbClr>
            </a:outerShdw>
          </a:effectLst>
        </p:spPr>
      </p:cxnSp>
      <p:pic>
        <p:nvPicPr>
          <p:cNvPr id="73733" name="Picture 7" descr="Screen shot 2010-11-12 at 4.04.05 PM.png"/>
          <p:cNvPicPr>
            <a:picLocks noChangeAspect="1"/>
          </p:cNvPicPr>
          <p:nvPr/>
        </p:nvPicPr>
        <p:blipFill>
          <a:blip r:embed="rId4"/>
          <a:srcRect/>
          <a:stretch>
            <a:fillRect/>
          </a:stretch>
        </p:blipFill>
        <p:spPr bwMode="auto">
          <a:xfrm>
            <a:off x="0" y="1552575"/>
            <a:ext cx="9144000" cy="5305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ctrTitle"/>
          </p:nvPr>
        </p:nvSpPr>
        <p:spPr>
          <a:xfrm>
            <a:off x="914400" y="-1139825"/>
            <a:ext cx="7391400" cy="6832600"/>
          </a:xfrm>
        </p:spPr>
        <p:txBody>
          <a:bodyPr/>
          <a:lstStyle/>
          <a:p>
            <a:pPr eaLnBrk="1" hangingPunct="1"/>
            <a:r>
              <a:rPr lang="en-US" sz="3200" smtClean="0">
                <a:solidFill>
                  <a:srgbClr val="990000"/>
                </a:solidFill>
                <a:ea typeface="ＭＳ Ｐゴシック"/>
                <a:cs typeface="ＭＳ Ｐゴシック"/>
              </a:rPr>
              <a:t/>
            </a:r>
            <a:br>
              <a:rPr lang="en-US" sz="3200" smtClean="0">
                <a:solidFill>
                  <a:srgbClr val="990000"/>
                </a:solidFill>
                <a:ea typeface="ＭＳ Ｐゴシック"/>
                <a:cs typeface="ＭＳ Ｐゴシック"/>
              </a:rPr>
            </a:br>
            <a:r>
              <a:rPr lang="en-US" sz="3200" smtClean="0">
                <a:solidFill>
                  <a:srgbClr val="990000"/>
                </a:solidFill>
                <a:ea typeface="ＭＳ Ｐゴシック"/>
                <a:cs typeface="ＭＳ Ｐゴシック"/>
              </a:rPr>
              <a:t/>
            </a:r>
            <a:br>
              <a:rPr lang="en-US" sz="3200" smtClean="0">
                <a:solidFill>
                  <a:srgbClr val="990000"/>
                </a:solidFill>
                <a:ea typeface="ＭＳ Ｐゴシック"/>
                <a:cs typeface="ＭＳ Ｐゴシック"/>
              </a:rPr>
            </a:br>
            <a:r>
              <a:rPr lang="en-US" sz="3200" smtClean="0">
                <a:solidFill>
                  <a:srgbClr val="990000"/>
                </a:solidFill>
                <a:ea typeface="ＭＳ Ｐゴシック"/>
                <a:cs typeface="ＭＳ Ｐゴシック"/>
              </a:rPr>
              <a:t/>
            </a:r>
            <a:br>
              <a:rPr lang="en-US" sz="3200" smtClean="0">
                <a:solidFill>
                  <a:srgbClr val="990000"/>
                </a:solidFill>
                <a:ea typeface="ＭＳ Ｐゴシック"/>
                <a:cs typeface="ＭＳ Ｐゴシック"/>
              </a:rPr>
            </a:br>
            <a:r>
              <a:rPr lang="en-US" sz="3200" smtClean="0">
                <a:solidFill>
                  <a:srgbClr val="990000"/>
                </a:solidFill>
                <a:ea typeface="ＭＳ Ｐゴシック"/>
                <a:cs typeface="ＭＳ Ｐゴシック"/>
              </a:rPr>
              <a:t/>
            </a:r>
            <a:br>
              <a:rPr lang="en-US" sz="3200" smtClean="0">
                <a:solidFill>
                  <a:srgbClr val="990000"/>
                </a:solidFill>
                <a:ea typeface="ＭＳ Ｐゴシック"/>
                <a:cs typeface="ＭＳ Ｐゴシック"/>
              </a:rPr>
            </a:br>
            <a:r>
              <a:rPr lang="en-US" sz="2000" b="1" smtClean="0">
                <a:solidFill>
                  <a:srgbClr val="768D5A"/>
                </a:solidFill>
                <a:latin typeface="Calisto MT" pitchFamily="18" charset="0"/>
                <a:ea typeface="ＭＳ Ｐゴシック"/>
                <a:cs typeface="ＭＳ Ｐゴシック"/>
              </a:rPr>
              <a:t> </a:t>
            </a: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2000" smtClean="0">
                <a:solidFill>
                  <a:srgbClr val="768D5A"/>
                </a:solidFill>
                <a:latin typeface="Calisto MT" pitchFamily="18" charset="0"/>
                <a:ea typeface="ＭＳ Ｐゴシック"/>
                <a:cs typeface="ＭＳ Ｐゴシック"/>
              </a:rPr>
              <a:t/>
            </a:r>
            <a:br>
              <a:rPr lang="en-US" sz="2000" smtClean="0">
                <a:solidFill>
                  <a:srgbClr val="768D5A"/>
                </a:solidFill>
                <a:latin typeface="Calisto MT" pitchFamily="18" charset="0"/>
                <a:ea typeface="ＭＳ Ｐゴシック"/>
                <a:cs typeface="ＭＳ Ｐゴシック"/>
              </a:rPr>
            </a:br>
            <a:r>
              <a:rPr lang="en-US" sz="2000" b="1" smtClean="0">
                <a:solidFill>
                  <a:srgbClr val="FF0000"/>
                </a:solidFill>
                <a:latin typeface="Calisto MT" pitchFamily="18" charset="0"/>
                <a:ea typeface="ＭＳ Ｐゴシック"/>
                <a:cs typeface="ＭＳ Ｐゴシック"/>
              </a:rPr>
              <a:t>Scott Vashaw</a:t>
            </a:r>
            <a:br>
              <a:rPr lang="en-US" sz="2000" b="1" smtClean="0">
                <a:solidFill>
                  <a:srgbClr val="FF0000"/>
                </a:solidFill>
                <a:latin typeface="Calisto MT" pitchFamily="18" charset="0"/>
                <a:ea typeface="ＭＳ Ｐゴシック"/>
                <a:cs typeface="ＭＳ Ｐゴシック"/>
              </a:rPr>
            </a:br>
            <a:r>
              <a:rPr lang="en-US" sz="1800" smtClean="0">
                <a:solidFill>
                  <a:srgbClr val="FF0000"/>
                </a:solidFill>
                <a:ea typeface="ＭＳ Ｐゴシック"/>
                <a:cs typeface="ＭＳ Ｐゴシック"/>
              </a:rPr>
              <a:t>Director of Education Services</a:t>
            </a:r>
            <a:br>
              <a:rPr lang="en-US" sz="1800" smtClean="0">
                <a:solidFill>
                  <a:srgbClr val="FF0000"/>
                </a:solidFill>
                <a:ea typeface="ＭＳ Ｐゴシック"/>
                <a:cs typeface="ＭＳ Ｐゴシック"/>
              </a:rPr>
            </a:br>
            <a:r>
              <a:rPr lang="en-US" sz="1800" smtClean="0">
                <a:solidFill>
                  <a:srgbClr val="FF0000"/>
                </a:solidFill>
                <a:ea typeface="ＭＳ Ｐゴシック"/>
                <a:cs typeface="ＭＳ Ｐゴシック"/>
              </a:rPr>
              <a:t>Michigan Virtual School</a:t>
            </a:r>
            <a:r>
              <a:rPr lang="en-US" sz="1800" smtClean="0">
                <a:solidFill>
                  <a:srgbClr val="768D5A"/>
                </a:solidFill>
                <a:ea typeface="ＭＳ Ｐゴシック"/>
                <a:cs typeface="ＭＳ Ｐゴシック"/>
              </a:rPr>
              <a:t/>
            </a:r>
            <a:br>
              <a:rPr lang="en-US" sz="1800" smtClean="0">
                <a:solidFill>
                  <a:srgbClr val="768D5A"/>
                </a:solidFill>
                <a:ea typeface="ＭＳ Ｐゴシック"/>
                <a:cs typeface="ＭＳ Ｐゴシック"/>
              </a:rPr>
            </a:br>
            <a:r>
              <a:rPr lang="en-US" sz="1800" smtClean="0">
                <a:solidFill>
                  <a:srgbClr val="768D5A"/>
                </a:solidFill>
                <a:ea typeface="ＭＳ Ｐゴシック"/>
                <a:cs typeface="ＭＳ Ｐゴシック"/>
                <a:hlinkClick r:id="rId3"/>
              </a:rPr>
              <a:t>svashaw@mivu.org</a:t>
            </a:r>
            <a:r>
              <a:rPr lang="en-US" sz="2000" smtClean="0">
                <a:solidFill>
                  <a:srgbClr val="768D5A"/>
                </a:solidFill>
                <a:ea typeface="ＭＳ Ｐゴシック"/>
                <a:cs typeface="ＭＳ Ｐゴシック"/>
              </a:rPr>
              <a:t/>
            </a:r>
            <a:br>
              <a:rPr lang="en-US" sz="2000" smtClean="0">
                <a:solidFill>
                  <a:srgbClr val="768D5A"/>
                </a:solidFill>
                <a:ea typeface="ＭＳ Ｐゴシック"/>
                <a:cs typeface="ＭＳ Ｐゴシック"/>
              </a:rPr>
            </a:br>
            <a:r>
              <a:rPr lang="en-US" sz="2000" smtClean="0">
                <a:solidFill>
                  <a:srgbClr val="768D5A"/>
                </a:solidFill>
                <a:ea typeface="ＭＳ Ｐゴシック"/>
                <a:cs typeface="ＭＳ Ｐゴシック"/>
              </a:rPr>
              <a:t/>
            </a:r>
            <a:br>
              <a:rPr lang="en-US" sz="2000" smtClean="0">
                <a:solidFill>
                  <a:srgbClr val="768D5A"/>
                </a:solidFill>
                <a:ea typeface="ＭＳ Ｐゴシック"/>
                <a:cs typeface="ＭＳ Ｐゴシック"/>
              </a:rPr>
            </a:br>
            <a:r>
              <a:rPr lang="en-US" sz="2000" b="1" smtClean="0">
                <a:solidFill>
                  <a:srgbClr val="FF0000"/>
                </a:solidFill>
                <a:latin typeface="Calisto MT" pitchFamily="18" charset="0"/>
                <a:ea typeface="ＭＳ Ｐゴシック"/>
                <a:cs typeface="ＭＳ Ｐゴシック"/>
              </a:rPr>
              <a:t>Jessica Everton</a:t>
            </a:r>
            <a:r>
              <a:rPr lang="en-US" sz="2000" smtClean="0">
                <a:solidFill>
                  <a:srgbClr val="FF0000"/>
                </a:solidFill>
                <a:latin typeface="Calisto MT" pitchFamily="18" charset="0"/>
                <a:ea typeface="ＭＳ Ｐゴシック"/>
                <a:cs typeface="ＭＳ Ｐゴシック"/>
              </a:rPr>
              <a:t/>
            </a:r>
            <a:br>
              <a:rPr lang="en-US" sz="2000" smtClean="0">
                <a:solidFill>
                  <a:srgbClr val="FF0000"/>
                </a:solidFill>
                <a:latin typeface="Calisto MT" pitchFamily="18" charset="0"/>
                <a:ea typeface="ＭＳ Ｐゴシック"/>
                <a:cs typeface="ＭＳ Ｐゴシック"/>
              </a:rPr>
            </a:br>
            <a:r>
              <a:rPr lang="en-US" sz="1600" smtClean="0">
                <a:solidFill>
                  <a:srgbClr val="FF0000"/>
                </a:solidFill>
                <a:latin typeface="Calisto MT" pitchFamily="18" charset="0"/>
                <a:ea typeface="ＭＳ Ｐゴシック"/>
                <a:cs typeface="ＭＳ Ｐゴシック"/>
              </a:rPr>
              <a:t>NROC Editorial Director</a:t>
            </a:r>
            <a:r>
              <a:rPr lang="en-US" sz="1600" smtClean="0">
                <a:solidFill>
                  <a:srgbClr val="768D5A"/>
                </a:solidFill>
                <a:latin typeface="Calisto MT" pitchFamily="18" charset="0"/>
                <a:ea typeface="ＭＳ Ｐゴシック"/>
                <a:cs typeface="ＭＳ Ｐゴシック"/>
              </a:rPr>
              <a:t/>
            </a:r>
            <a:br>
              <a:rPr lang="en-US" sz="1600" smtClean="0">
                <a:solidFill>
                  <a:srgbClr val="768D5A"/>
                </a:solidFill>
                <a:latin typeface="Calisto MT" pitchFamily="18" charset="0"/>
                <a:ea typeface="ＭＳ Ｐゴシック"/>
                <a:cs typeface="ＭＳ Ｐゴシック"/>
              </a:rPr>
            </a:br>
            <a:r>
              <a:rPr lang="en-US" sz="1600" smtClean="0">
                <a:solidFill>
                  <a:srgbClr val="768D5A"/>
                </a:solidFill>
                <a:latin typeface="Calisto MT" pitchFamily="18" charset="0"/>
                <a:ea typeface="ＭＳ Ｐゴシック"/>
                <a:cs typeface="ＭＳ Ｐゴシック"/>
                <a:hlinkClick r:id="rId4"/>
              </a:rPr>
              <a:t>jeverton@montereyinstitute.org</a:t>
            </a:r>
            <a:r>
              <a:rPr lang="en-US" sz="1600" smtClean="0">
                <a:solidFill>
                  <a:srgbClr val="768D5A"/>
                </a:solidFill>
                <a:latin typeface="Calisto MT" pitchFamily="18" charset="0"/>
                <a:ea typeface="ＭＳ Ｐゴシック"/>
                <a:cs typeface="ＭＳ Ｐゴシック"/>
              </a:rPr>
              <a:t> </a:t>
            </a:r>
            <a:r>
              <a:rPr lang="en-US" sz="1800" smtClean="0">
                <a:solidFill>
                  <a:srgbClr val="768D5A"/>
                </a:solidFill>
                <a:latin typeface="Calisto MT" pitchFamily="18" charset="0"/>
                <a:ea typeface="ＭＳ Ｐゴシック"/>
                <a:cs typeface="ＭＳ Ｐゴシック"/>
              </a:rPr>
              <a:t/>
            </a:r>
            <a:br>
              <a:rPr lang="en-US" sz="1800" smtClean="0">
                <a:solidFill>
                  <a:srgbClr val="768D5A"/>
                </a:solidFill>
                <a:latin typeface="Calisto MT" pitchFamily="18" charset="0"/>
                <a:ea typeface="ＭＳ Ｐゴシック"/>
                <a:cs typeface="ＭＳ Ｐゴシック"/>
              </a:rPr>
            </a:br>
            <a:r>
              <a:rPr lang="en-US" sz="1800" smtClean="0">
                <a:solidFill>
                  <a:srgbClr val="768D5A"/>
                </a:solidFill>
                <a:latin typeface="Calisto MT" pitchFamily="18" charset="0"/>
                <a:ea typeface="ＭＳ Ｐゴシック"/>
                <a:cs typeface="ＭＳ Ｐゴシック"/>
              </a:rPr>
              <a:t/>
            </a:r>
            <a:br>
              <a:rPr lang="en-US" sz="1800" smtClean="0">
                <a:solidFill>
                  <a:srgbClr val="768D5A"/>
                </a:solidFill>
                <a:latin typeface="Calisto MT" pitchFamily="18" charset="0"/>
                <a:ea typeface="ＭＳ Ｐゴシック"/>
                <a:cs typeface="ＭＳ Ｐゴシック"/>
              </a:rPr>
            </a:br>
            <a:r>
              <a:rPr lang="en-US" sz="1800" smtClean="0">
                <a:solidFill>
                  <a:srgbClr val="768D5A"/>
                </a:solidFill>
                <a:latin typeface="Calisto MT" pitchFamily="18" charset="0"/>
                <a:ea typeface="ＭＳ Ｐゴシック"/>
                <a:cs typeface="ＭＳ Ｐゴシック"/>
              </a:rPr>
              <a:t/>
            </a:r>
            <a:br>
              <a:rPr lang="en-US" sz="1800" smtClean="0">
                <a:solidFill>
                  <a:srgbClr val="768D5A"/>
                </a:solidFill>
                <a:latin typeface="Calisto MT" pitchFamily="18" charset="0"/>
                <a:ea typeface="ＭＳ Ｐゴシック"/>
                <a:cs typeface="ＭＳ Ｐゴシック"/>
              </a:rPr>
            </a:br>
            <a:r>
              <a:rPr lang="en-US" sz="2000" b="1" smtClean="0">
                <a:solidFill>
                  <a:srgbClr val="768D5A"/>
                </a:solidFill>
                <a:latin typeface="Calisto MT" pitchFamily="18" charset="0"/>
                <a:ea typeface="ＭＳ Ｐゴシック"/>
                <a:cs typeface="ＭＳ Ｐゴシック"/>
              </a:rPr>
              <a:t/>
            </a:r>
            <a:br>
              <a:rPr lang="en-US" sz="2000" b="1" smtClean="0">
                <a:solidFill>
                  <a:srgbClr val="768D5A"/>
                </a:solidFill>
                <a:latin typeface="Calisto MT" pitchFamily="18" charset="0"/>
                <a:ea typeface="ＭＳ Ｐゴシック"/>
                <a:cs typeface="ＭＳ Ｐゴシック"/>
              </a:rPr>
            </a:br>
            <a:r>
              <a:rPr lang="en-US" sz="1600" b="1" smtClean="0">
                <a:solidFill>
                  <a:srgbClr val="768D5A"/>
                </a:solidFill>
                <a:ea typeface="ＭＳ Ｐゴシック"/>
                <a:cs typeface="ＭＳ Ｐゴシック"/>
              </a:rPr>
              <a:t/>
            </a:r>
            <a:br>
              <a:rPr lang="en-US" sz="1600" b="1" smtClean="0">
                <a:solidFill>
                  <a:srgbClr val="768D5A"/>
                </a:solidFill>
                <a:ea typeface="ＭＳ Ｐゴシック"/>
                <a:cs typeface="ＭＳ Ｐゴシック"/>
              </a:rPr>
            </a:br>
            <a:r>
              <a:rPr lang="en-US" sz="1600" smtClean="0">
                <a:solidFill>
                  <a:srgbClr val="768D5A"/>
                </a:solidFill>
                <a:latin typeface="Calisto MT" pitchFamily="18" charset="0"/>
                <a:ea typeface="ＭＳ Ｐゴシック"/>
                <a:cs typeface="ＭＳ Ｐゴシック"/>
              </a:rPr>
              <a:t/>
            </a:r>
            <a:br>
              <a:rPr lang="en-US" sz="1600" smtClean="0">
                <a:solidFill>
                  <a:srgbClr val="768D5A"/>
                </a:solidFill>
                <a:latin typeface="Calisto MT" pitchFamily="18" charset="0"/>
                <a:ea typeface="ＭＳ Ｐゴシック"/>
                <a:cs typeface="ＭＳ Ｐゴシック"/>
              </a:rPr>
            </a:br>
            <a:endParaRPr lang="en-US" sz="1600" smtClean="0">
              <a:solidFill>
                <a:srgbClr val="768D5A"/>
              </a:solidFill>
              <a:latin typeface="Calisto MT" pitchFamily="18" charset="0"/>
              <a:ea typeface="ＭＳ Ｐゴシック"/>
              <a:cs typeface="ＭＳ Ｐゴシック"/>
            </a:endParaRPr>
          </a:p>
        </p:txBody>
      </p:sp>
      <p:pic>
        <p:nvPicPr>
          <p:cNvPr id="75778" name="Picture 7" descr="NROC_logo_4color.jpg"/>
          <p:cNvPicPr>
            <a:picLocks noChangeAspect="1"/>
          </p:cNvPicPr>
          <p:nvPr/>
        </p:nvPicPr>
        <p:blipFill>
          <a:blip r:embed="rId5"/>
          <a:srcRect/>
          <a:stretch>
            <a:fillRect/>
          </a:stretch>
        </p:blipFill>
        <p:spPr bwMode="auto">
          <a:xfrm>
            <a:off x="7391400" y="5715000"/>
            <a:ext cx="1587500" cy="957263"/>
          </a:xfrm>
          <a:prstGeom prst="rect">
            <a:avLst/>
          </a:prstGeom>
          <a:noFill/>
          <a:ln w="9525">
            <a:noFill/>
            <a:miter lim="800000"/>
            <a:headEnd/>
            <a:tailEnd/>
          </a:ln>
        </p:spPr>
      </p:pic>
      <p:pic>
        <p:nvPicPr>
          <p:cNvPr id="75779" name="Picture 3" descr="ChattCampus.jpg"/>
          <p:cNvPicPr>
            <a:picLocks noChangeAspect="1"/>
          </p:cNvPicPr>
          <p:nvPr/>
        </p:nvPicPr>
        <p:blipFill>
          <a:blip r:embed="rId6"/>
          <a:srcRect/>
          <a:stretch>
            <a:fillRect/>
          </a:stretch>
        </p:blipFill>
        <p:spPr bwMode="auto">
          <a:xfrm>
            <a:off x="2209800" y="5943600"/>
            <a:ext cx="2362200" cy="731838"/>
          </a:xfrm>
          <a:prstGeom prst="rect">
            <a:avLst/>
          </a:prstGeom>
          <a:noFill/>
          <a:ln w="9525">
            <a:noFill/>
            <a:miter lim="800000"/>
            <a:headEnd/>
            <a:tailEnd/>
          </a:ln>
        </p:spPr>
      </p:pic>
      <p:sp>
        <p:nvSpPr>
          <p:cNvPr id="75780" name="Rectangle 2"/>
          <p:cNvSpPr txBox="1">
            <a:spLocks noChangeArrowheads="1"/>
          </p:cNvSpPr>
          <p:nvPr/>
        </p:nvSpPr>
        <p:spPr bwMode="auto">
          <a:xfrm>
            <a:off x="381000" y="382588"/>
            <a:ext cx="7696200" cy="641350"/>
          </a:xfrm>
          <a:prstGeom prst="rect">
            <a:avLst/>
          </a:prstGeom>
          <a:noFill/>
          <a:ln w="9525">
            <a:noFill/>
            <a:miter lim="800000"/>
            <a:headEnd/>
            <a:tailEnd/>
          </a:ln>
        </p:spPr>
        <p:txBody>
          <a:bodyPr anchor="ctr">
            <a:spAutoFit/>
          </a:bodyPr>
          <a:lstStyle/>
          <a:p>
            <a:pPr algn="r"/>
            <a:r>
              <a:rPr lang="en-US" sz="3600" b="1">
                <a:solidFill>
                  <a:srgbClr val="990000"/>
                </a:solidFill>
                <a:latin typeface="Calibri" pitchFamily="34" charset="0"/>
                <a:ea typeface="ＭＳ Ｐゴシック"/>
                <a:cs typeface="ＭＳ Ｐゴシック"/>
              </a:rPr>
              <a:t>Thank you!</a:t>
            </a:r>
            <a:endParaRPr lang="en-US" sz="4000" b="1">
              <a:solidFill>
                <a:srgbClr val="768D5A"/>
              </a:solidFill>
              <a:latin typeface="Calibri" pitchFamily="34" charset="0"/>
              <a:ea typeface="ＭＳ Ｐゴシック"/>
              <a:cs typeface="ＭＳ Ｐゴシック"/>
            </a:endParaRPr>
          </a:p>
        </p:txBody>
      </p:sp>
      <p:sp>
        <p:nvSpPr>
          <p:cNvPr id="75781" name="TextBox 8"/>
          <p:cNvSpPr txBox="1">
            <a:spLocks noChangeArrowheads="1"/>
          </p:cNvSpPr>
          <p:nvPr/>
        </p:nvSpPr>
        <p:spPr bwMode="auto">
          <a:xfrm>
            <a:off x="3276600" y="4800600"/>
            <a:ext cx="4876800" cy="862013"/>
          </a:xfrm>
          <a:prstGeom prst="rect">
            <a:avLst/>
          </a:prstGeom>
          <a:noFill/>
          <a:ln w="28575">
            <a:noFill/>
            <a:miter lim="800000"/>
            <a:headEnd/>
            <a:tailEnd/>
          </a:ln>
        </p:spPr>
        <p:txBody>
          <a:bodyPr>
            <a:spAutoFit/>
          </a:bodyPr>
          <a:lstStyle/>
          <a:p>
            <a:pPr algn="r"/>
            <a:r>
              <a:rPr lang="en-US" b="1">
                <a:solidFill>
                  <a:srgbClr val="800000"/>
                </a:solidFill>
                <a:latin typeface="Calibri" pitchFamily="34" charset="0"/>
              </a:rPr>
              <a:t>For project updates or more information, visit</a:t>
            </a:r>
          </a:p>
          <a:p>
            <a:pPr algn="r"/>
            <a:r>
              <a:rPr lang="en-US" sz="3200" b="1">
                <a:latin typeface="Calibri" pitchFamily="34" charset="0"/>
                <a:hlinkClick r:id="rId7"/>
              </a:rPr>
              <a:t>www.NROCMath.org</a:t>
            </a:r>
            <a:endParaRPr lang="en-US" sz="3200" b="1">
              <a:latin typeface="Calibri"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ChangeArrowheads="1"/>
          </p:cNvSpPr>
          <p:nvPr/>
        </p:nvSpPr>
        <p:spPr bwMode="auto">
          <a:xfrm>
            <a:off x="1230313" y="155575"/>
            <a:ext cx="7456487" cy="482600"/>
          </a:xfrm>
          <a:prstGeom prst="rect">
            <a:avLst/>
          </a:prstGeom>
          <a:noFill/>
          <a:ln w="9525">
            <a:noFill/>
            <a:miter lim="800000"/>
            <a:headEnd/>
            <a:tailEnd/>
          </a:ln>
        </p:spPr>
        <p:txBody>
          <a:bodyPr>
            <a:spAutoFit/>
          </a:bodyPr>
          <a:lstStyle/>
          <a:p>
            <a:pPr>
              <a:lnSpc>
                <a:spcPct val="80000"/>
              </a:lnSpc>
            </a:pPr>
            <a:r>
              <a:rPr lang="en-US" sz="3200">
                <a:solidFill>
                  <a:srgbClr val="444F87"/>
                </a:solidFill>
                <a:latin typeface="Calibri" pitchFamily="34" charset="0"/>
                <a:ea typeface="ＭＳ Ｐゴシック"/>
                <a:cs typeface="ＭＳ Ｐゴシック"/>
              </a:rPr>
              <a:t> </a:t>
            </a:r>
          </a:p>
        </p:txBody>
      </p:sp>
      <p:sp>
        <p:nvSpPr>
          <p:cNvPr id="22530" name="Text Box 5"/>
          <p:cNvSpPr txBox="1">
            <a:spLocks noChangeArrowheads="1"/>
          </p:cNvSpPr>
          <p:nvPr/>
        </p:nvSpPr>
        <p:spPr bwMode="auto">
          <a:xfrm flipH="1">
            <a:off x="4419600" y="5715000"/>
            <a:ext cx="184150" cy="457200"/>
          </a:xfrm>
          <a:prstGeom prst="rect">
            <a:avLst/>
          </a:prstGeom>
          <a:noFill/>
          <a:ln w="9525">
            <a:noFill/>
            <a:miter lim="800000"/>
            <a:headEnd/>
            <a:tailEnd/>
          </a:ln>
        </p:spPr>
        <p:txBody>
          <a:bodyPr>
            <a:spAutoFit/>
          </a:bodyPr>
          <a:lstStyle/>
          <a:p>
            <a:pPr>
              <a:spcBef>
                <a:spcPct val="50000"/>
              </a:spcBef>
            </a:pPr>
            <a:endParaRPr lang="en-US" sz="2400" b="1">
              <a:latin typeface="Calibri" pitchFamily="34" charset="0"/>
              <a:ea typeface="ＭＳ Ｐゴシック"/>
              <a:cs typeface="ＭＳ Ｐゴシック"/>
            </a:endParaRPr>
          </a:p>
        </p:txBody>
      </p:sp>
      <p:sp>
        <p:nvSpPr>
          <p:cNvPr id="22531" name="Text Box 10">
            <a:hlinkClick r:id="rId3"/>
          </p:cNvPr>
          <p:cNvSpPr txBox="1">
            <a:spLocks noChangeArrowheads="1"/>
          </p:cNvSpPr>
          <p:nvPr/>
        </p:nvSpPr>
        <p:spPr bwMode="auto">
          <a:xfrm>
            <a:off x="4648200" y="2743200"/>
            <a:ext cx="1295400" cy="366713"/>
          </a:xfrm>
          <a:prstGeom prst="rect">
            <a:avLst/>
          </a:prstGeom>
          <a:noFill/>
          <a:ln w="9525">
            <a:noFill/>
            <a:miter lim="800000"/>
            <a:headEnd/>
            <a:tailEnd/>
          </a:ln>
        </p:spPr>
        <p:txBody>
          <a:bodyPr>
            <a:spAutoFit/>
          </a:bodyPr>
          <a:lstStyle/>
          <a:p>
            <a:pPr>
              <a:spcBef>
                <a:spcPct val="50000"/>
              </a:spcBef>
            </a:pPr>
            <a:endParaRPr lang="en-US">
              <a:latin typeface="Calibri" pitchFamily="34" charset="0"/>
              <a:ea typeface="ＭＳ Ｐゴシック"/>
              <a:cs typeface="ＭＳ Ｐゴシック"/>
            </a:endParaRPr>
          </a:p>
        </p:txBody>
      </p:sp>
      <p:cxnSp>
        <p:nvCxnSpPr>
          <p:cNvPr id="14" name="Straight Connector 13"/>
          <p:cNvCxnSpPr>
            <a:cxnSpLocks noChangeShapeType="1"/>
          </p:cNvCxnSpPr>
          <p:nvPr/>
        </p:nvCxnSpPr>
        <p:spPr bwMode="auto">
          <a:xfrm>
            <a:off x="762000" y="1219200"/>
            <a:ext cx="79248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15" name="Rectangle 2"/>
          <p:cNvSpPr txBox="1">
            <a:spLocks noChangeArrowheads="1"/>
          </p:cNvSpPr>
          <p:nvPr/>
        </p:nvSpPr>
        <p:spPr>
          <a:xfrm>
            <a:off x="1066800" y="584200"/>
            <a:ext cx="7696200" cy="584200"/>
          </a:xfrm>
          <a:prstGeom prst="rect">
            <a:avLst/>
          </a:prstGeom>
        </p:spPr>
        <p:txBody>
          <a:bodyPr anchor="ctr">
            <a:spAutoFit/>
          </a:bodyPr>
          <a:lstStyle/>
          <a:p>
            <a:pPr algn="r" fontAlgn="auto">
              <a:spcAft>
                <a:spcPts val="0"/>
              </a:spcAft>
              <a:defRPr/>
            </a:pPr>
            <a:r>
              <a:rPr lang="en-US" sz="3200" dirty="0">
                <a:solidFill>
                  <a:schemeClr val="accent2">
                    <a:lumMod val="75000"/>
                  </a:schemeClr>
                </a:solidFill>
                <a:latin typeface="+mj-lt"/>
                <a:ea typeface="ＭＳ Ｐゴシック" pitchFamily="-106" charset="-128"/>
                <a:cs typeface="+mj-cs"/>
              </a:rPr>
              <a:t>NROC: National Repository of Online Course</a:t>
            </a:r>
          </a:p>
        </p:txBody>
      </p:sp>
      <p:sp>
        <p:nvSpPr>
          <p:cNvPr id="22534" name="Rectangle 10"/>
          <p:cNvSpPr>
            <a:spLocks noChangeArrowheads="1"/>
          </p:cNvSpPr>
          <p:nvPr/>
        </p:nvSpPr>
        <p:spPr bwMode="auto">
          <a:xfrm>
            <a:off x="1371600" y="1295400"/>
            <a:ext cx="6934200" cy="1374775"/>
          </a:xfrm>
          <a:prstGeom prst="rect">
            <a:avLst/>
          </a:prstGeom>
          <a:noFill/>
          <a:ln w="9525">
            <a:noFill/>
            <a:miter lim="800000"/>
            <a:headEnd/>
            <a:tailEnd/>
          </a:ln>
        </p:spPr>
        <p:txBody>
          <a:bodyPr>
            <a:spAutoFit/>
          </a:bodyPr>
          <a:lstStyle/>
          <a:p>
            <a:r>
              <a:rPr lang="en-US" sz="2100" b="1">
                <a:solidFill>
                  <a:srgbClr val="990000"/>
                </a:solidFill>
              </a:rPr>
              <a:t>The National Repository of Online Courses (NROC) is a growing library of high-quality online courses for students and faculty in high school, Advanced Placement©, and higher education.</a:t>
            </a:r>
          </a:p>
        </p:txBody>
      </p:sp>
      <p:pic>
        <p:nvPicPr>
          <p:cNvPr id="93199" name="Picture 15"/>
          <p:cNvPicPr>
            <a:picLocks noChangeAspect="1" noChangeArrowheads="1"/>
          </p:cNvPicPr>
          <p:nvPr/>
        </p:nvPicPr>
        <p:blipFill>
          <a:blip r:embed="rId4"/>
          <a:srcRect/>
          <a:stretch>
            <a:fillRect/>
          </a:stretch>
        </p:blipFill>
        <p:spPr bwMode="auto">
          <a:xfrm>
            <a:off x="3200400" y="2819400"/>
            <a:ext cx="3200400" cy="1962150"/>
          </a:xfrm>
          <a:prstGeom prst="rect">
            <a:avLst/>
          </a:prstGeom>
          <a:noFill/>
          <a:ln w="9525">
            <a:solidFill>
              <a:schemeClr val="hlink"/>
            </a:solidFill>
            <a:miter lim="800000"/>
            <a:headEnd/>
            <a:tailEnd/>
          </a:ln>
          <a:effectLst>
            <a:outerShdw dist="107763" dir="8100000" algn="ctr" rotWithShape="0">
              <a:srgbClr val="808080"/>
            </a:outerShdw>
          </a:effectLst>
        </p:spPr>
      </p:pic>
      <p:pic>
        <p:nvPicPr>
          <p:cNvPr id="93200" name="Picture 16"/>
          <p:cNvPicPr>
            <a:picLocks noChangeAspect="1" noChangeArrowheads="1"/>
          </p:cNvPicPr>
          <p:nvPr/>
        </p:nvPicPr>
        <p:blipFill>
          <a:blip r:embed="rId5"/>
          <a:srcRect/>
          <a:stretch>
            <a:fillRect/>
          </a:stretch>
        </p:blipFill>
        <p:spPr bwMode="auto">
          <a:xfrm>
            <a:off x="1143000" y="4875213"/>
            <a:ext cx="2895600" cy="1906587"/>
          </a:xfrm>
          <a:prstGeom prst="rect">
            <a:avLst/>
          </a:prstGeom>
          <a:noFill/>
          <a:ln w="9525">
            <a:solidFill>
              <a:schemeClr val="hlink"/>
            </a:solidFill>
            <a:miter lim="800000"/>
            <a:headEnd/>
            <a:tailEnd/>
          </a:ln>
          <a:effectLst>
            <a:outerShdw dist="107763" dir="8100000" algn="ctr" rotWithShape="0">
              <a:srgbClr val="808080"/>
            </a:outerShdw>
          </a:effectLst>
        </p:spPr>
      </p:pic>
      <p:pic>
        <p:nvPicPr>
          <p:cNvPr id="93201" name="Picture 17"/>
          <p:cNvPicPr>
            <a:picLocks noChangeAspect="1" noChangeArrowheads="1"/>
          </p:cNvPicPr>
          <p:nvPr/>
        </p:nvPicPr>
        <p:blipFill>
          <a:blip r:embed="rId6"/>
          <a:srcRect/>
          <a:stretch>
            <a:fillRect/>
          </a:stretch>
        </p:blipFill>
        <p:spPr bwMode="auto">
          <a:xfrm>
            <a:off x="152400" y="2819400"/>
            <a:ext cx="2743200" cy="2068513"/>
          </a:xfrm>
          <a:prstGeom prst="rect">
            <a:avLst/>
          </a:prstGeom>
          <a:noFill/>
          <a:ln w="9525">
            <a:solidFill>
              <a:schemeClr val="hlink"/>
            </a:solidFill>
            <a:miter lim="800000"/>
            <a:headEnd/>
            <a:tailEnd/>
          </a:ln>
          <a:effectLst>
            <a:outerShdw dist="107763" dir="8100000" algn="ctr" rotWithShape="0">
              <a:srgbClr val="808080"/>
            </a:outerShdw>
          </a:effectLst>
        </p:spPr>
      </p:pic>
      <p:pic>
        <p:nvPicPr>
          <p:cNvPr id="93202" name="Picture 18"/>
          <p:cNvPicPr>
            <a:picLocks noChangeAspect="1" noChangeArrowheads="1"/>
          </p:cNvPicPr>
          <p:nvPr/>
        </p:nvPicPr>
        <p:blipFill>
          <a:blip r:embed="rId7"/>
          <a:srcRect/>
          <a:stretch>
            <a:fillRect/>
          </a:stretch>
        </p:blipFill>
        <p:spPr bwMode="auto">
          <a:xfrm>
            <a:off x="4191000" y="4716463"/>
            <a:ext cx="3048000" cy="2065337"/>
          </a:xfrm>
          <a:prstGeom prst="rect">
            <a:avLst/>
          </a:prstGeom>
          <a:noFill/>
          <a:ln w="9525">
            <a:solidFill>
              <a:schemeClr val="hlink"/>
            </a:solidFill>
            <a:miter lim="800000"/>
            <a:headEnd/>
            <a:tailEnd/>
          </a:ln>
          <a:effectLst>
            <a:outerShdw dist="107763" dir="8100000" algn="ctr" rotWithShape="0">
              <a:srgbClr val="808080"/>
            </a:outerShdw>
          </a:effectLst>
        </p:spPr>
      </p:pic>
      <p:pic>
        <p:nvPicPr>
          <p:cNvPr id="93203" name="Picture 19"/>
          <p:cNvPicPr>
            <a:picLocks noChangeAspect="1" noChangeArrowheads="1"/>
          </p:cNvPicPr>
          <p:nvPr/>
        </p:nvPicPr>
        <p:blipFill>
          <a:blip r:embed="rId8"/>
          <a:srcRect/>
          <a:stretch>
            <a:fillRect/>
          </a:stretch>
        </p:blipFill>
        <p:spPr bwMode="auto">
          <a:xfrm>
            <a:off x="6400800" y="3276600"/>
            <a:ext cx="2667000" cy="2073275"/>
          </a:xfrm>
          <a:prstGeom prst="rect">
            <a:avLst/>
          </a:prstGeom>
          <a:noFill/>
          <a:ln w="9525">
            <a:solidFill>
              <a:schemeClr val="hlink"/>
            </a:solidFill>
            <a:miter lim="800000"/>
            <a:headEnd/>
            <a:tailEnd/>
          </a:ln>
          <a:effectLst>
            <a:outerShdw dist="107763" dir="8100000" algn="ctr" rotWithShape="0">
              <a:srgbClr val="808080"/>
            </a:outerShdw>
          </a:effec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3"/>
          <p:cNvSpPr txBox="1">
            <a:spLocks noChangeArrowheads="1"/>
          </p:cNvSpPr>
          <p:nvPr/>
        </p:nvSpPr>
        <p:spPr bwMode="auto">
          <a:xfrm>
            <a:off x="6400800" y="1524000"/>
            <a:ext cx="2743200" cy="1677988"/>
          </a:xfrm>
          <a:prstGeom prst="rect">
            <a:avLst/>
          </a:prstGeom>
          <a:noFill/>
          <a:ln w="9525">
            <a:noFill/>
            <a:miter lim="800000"/>
            <a:headEnd/>
            <a:tailEnd/>
          </a:ln>
        </p:spPr>
        <p:txBody>
          <a:bodyPr/>
          <a:lstStyle/>
          <a:p>
            <a:pPr>
              <a:lnSpc>
                <a:spcPct val="88000"/>
              </a:lnSpc>
            </a:pPr>
            <a:r>
              <a:rPr lang="en-US" sz="1600" b="1">
                <a:solidFill>
                  <a:srgbClr val="C00000"/>
                </a:solidFill>
                <a:latin typeface="Arial Narrow" pitchFamily="34" charset="0"/>
              </a:rPr>
              <a:t>High School </a:t>
            </a:r>
          </a:p>
          <a:p>
            <a:pPr>
              <a:lnSpc>
                <a:spcPct val="88000"/>
              </a:lnSpc>
            </a:pPr>
            <a:r>
              <a:rPr lang="en-US" sz="1600" b="1">
                <a:solidFill>
                  <a:srgbClr val="C00000"/>
                </a:solidFill>
                <a:latin typeface="Arial Narrow" pitchFamily="34" charset="0"/>
              </a:rPr>
              <a:t>Course Foundations</a:t>
            </a:r>
          </a:p>
          <a:p>
            <a:endParaRPr lang="en-US" sz="1400">
              <a:latin typeface="Arial Narrow" pitchFamily="34" charset="0"/>
            </a:endParaRPr>
          </a:p>
          <a:p>
            <a:r>
              <a:rPr lang="en-US" sz="1400">
                <a:latin typeface="Arial Narrow" pitchFamily="34" charset="0"/>
              </a:rPr>
              <a:t>College Prep Physics I</a:t>
            </a:r>
          </a:p>
          <a:p>
            <a:r>
              <a:rPr lang="en-US" sz="1400">
                <a:latin typeface="Arial Narrow" pitchFamily="34" charset="0"/>
              </a:rPr>
              <a:t>College Prep Physics II</a:t>
            </a:r>
          </a:p>
          <a:p>
            <a:r>
              <a:rPr lang="en-US" sz="1400">
                <a:latin typeface="Arial Narrow" pitchFamily="34" charset="0"/>
              </a:rPr>
              <a:t>Algebra 1a </a:t>
            </a:r>
          </a:p>
          <a:p>
            <a:r>
              <a:rPr lang="en-US" sz="1400">
                <a:latin typeface="Arial Narrow" pitchFamily="34" charset="0"/>
              </a:rPr>
              <a:t>Algebra 1b </a:t>
            </a:r>
          </a:p>
          <a:p>
            <a:r>
              <a:rPr lang="en-US" sz="1600" b="1">
                <a:solidFill>
                  <a:srgbClr val="990000"/>
                </a:solidFill>
                <a:latin typeface="Arial Narrow" pitchFamily="34" charset="0"/>
              </a:rPr>
              <a:t>Algebra 1―An Open Course</a:t>
            </a:r>
          </a:p>
          <a:p>
            <a:r>
              <a:rPr lang="en-US" sz="1400">
                <a:latin typeface="Arial Narrow" pitchFamily="34" charset="0"/>
              </a:rPr>
              <a:t>Curso de Algebra 1A (Spanish)</a:t>
            </a:r>
          </a:p>
          <a:p>
            <a:r>
              <a:rPr lang="en-US" sz="1400">
                <a:latin typeface="Arial Narrow" pitchFamily="34" charset="0"/>
              </a:rPr>
              <a:t>Curso de Algebra 1B (Spanish)</a:t>
            </a:r>
          </a:p>
          <a:p>
            <a:pPr algn="ctr"/>
            <a:endParaRPr lang="en-US" sz="1400">
              <a:latin typeface="Arial Narrow" pitchFamily="34" charset="0"/>
            </a:endParaRPr>
          </a:p>
          <a:p>
            <a:pPr algn="ctr">
              <a:lnSpc>
                <a:spcPct val="88000"/>
              </a:lnSpc>
            </a:pPr>
            <a:endParaRPr lang="en-US" sz="1400">
              <a:latin typeface="Arial Narrow" pitchFamily="34" charset="0"/>
            </a:endParaRPr>
          </a:p>
          <a:p>
            <a:pPr algn="ctr"/>
            <a:endParaRPr lang="en-US" sz="1400">
              <a:latin typeface="Arial Narrow" pitchFamily="34" charset="0"/>
            </a:endParaRPr>
          </a:p>
        </p:txBody>
      </p:sp>
      <p:sp>
        <p:nvSpPr>
          <p:cNvPr id="24578" name="Text Box 4"/>
          <p:cNvSpPr txBox="1">
            <a:spLocks noChangeArrowheads="1"/>
          </p:cNvSpPr>
          <p:nvPr/>
        </p:nvSpPr>
        <p:spPr bwMode="auto">
          <a:xfrm>
            <a:off x="533400" y="1447800"/>
            <a:ext cx="2895600" cy="4724400"/>
          </a:xfrm>
          <a:prstGeom prst="rect">
            <a:avLst/>
          </a:prstGeom>
          <a:solidFill>
            <a:schemeClr val="bg1"/>
          </a:solidFill>
          <a:ln w="9525">
            <a:noFill/>
            <a:miter lim="800000"/>
            <a:headEnd/>
            <a:tailEnd/>
          </a:ln>
        </p:spPr>
        <p:txBody>
          <a:bodyPr/>
          <a:lstStyle/>
          <a:p>
            <a:pPr>
              <a:lnSpc>
                <a:spcPct val="88000"/>
              </a:lnSpc>
            </a:pPr>
            <a:r>
              <a:rPr lang="en-US" sz="1600" b="1">
                <a:solidFill>
                  <a:srgbClr val="C00000"/>
                </a:solidFill>
                <a:latin typeface="Arial Narrow" pitchFamily="34" charset="0"/>
              </a:rPr>
              <a:t>College </a:t>
            </a:r>
          </a:p>
          <a:p>
            <a:pPr>
              <a:lnSpc>
                <a:spcPct val="88000"/>
              </a:lnSpc>
            </a:pPr>
            <a:r>
              <a:rPr lang="en-US" sz="1600" b="1">
                <a:solidFill>
                  <a:srgbClr val="C00000"/>
                </a:solidFill>
                <a:latin typeface="Arial Narrow" pitchFamily="34" charset="0"/>
              </a:rPr>
              <a:t>Course Foundations</a:t>
            </a:r>
          </a:p>
          <a:p>
            <a:pPr algn="ctr">
              <a:lnSpc>
                <a:spcPct val="88000"/>
              </a:lnSpc>
            </a:pPr>
            <a:endParaRPr lang="en-US" sz="1400" b="1">
              <a:latin typeface="Arial Narrow" pitchFamily="34" charset="0"/>
            </a:endParaRPr>
          </a:p>
          <a:p>
            <a:r>
              <a:rPr lang="en-US" sz="1400">
                <a:latin typeface="Arial Narrow" pitchFamily="34" charset="0"/>
              </a:rPr>
              <a:t>US History I</a:t>
            </a:r>
            <a:endParaRPr lang="en-US" sz="1400" b="1">
              <a:latin typeface="Arial Narrow" pitchFamily="34" charset="0"/>
            </a:endParaRPr>
          </a:p>
          <a:p>
            <a:r>
              <a:rPr lang="en-US" sz="1400">
                <a:latin typeface="Arial Narrow" pitchFamily="34" charset="0"/>
              </a:rPr>
              <a:t>US History II</a:t>
            </a:r>
          </a:p>
          <a:p>
            <a:r>
              <a:rPr lang="en-US" sz="1400">
                <a:latin typeface="Arial Narrow" pitchFamily="34" charset="0"/>
              </a:rPr>
              <a:t>American Government</a:t>
            </a:r>
          </a:p>
          <a:p>
            <a:r>
              <a:rPr lang="en-US" sz="1400">
                <a:latin typeface="Arial Narrow" pitchFamily="34" charset="0"/>
              </a:rPr>
              <a:t>Religions of the World</a:t>
            </a:r>
          </a:p>
          <a:p>
            <a:r>
              <a:rPr lang="en-US" sz="1400">
                <a:latin typeface="Arial Narrow" pitchFamily="34" charset="0"/>
              </a:rPr>
              <a:t>Psychology</a:t>
            </a:r>
          </a:p>
          <a:p>
            <a:r>
              <a:rPr lang="en-US" sz="1400">
                <a:latin typeface="Arial Narrow" pitchFamily="34" charset="0"/>
              </a:rPr>
              <a:t>Elementary Algebra</a:t>
            </a:r>
          </a:p>
          <a:p>
            <a:r>
              <a:rPr lang="en-US" sz="1400">
                <a:latin typeface="Arial Narrow" pitchFamily="34" charset="0"/>
              </a:rPr>
              <a:t>Introductory Calculus I 	</a:t>
            </a:r>
          </a:p>
          <a:p>
            <a:r>
              <a:rPr lang="en-US" sz="1400">
                <a:latin typeface="Arial Narrow" pitchFamily="34" charset="0"/>
              </a:rPr>
              <a:t>Introductory Calculus II 	</a:t>
            </a:r>
          </a:p>
          <a:p>
            <a:r>
              <a:rPr lang="en-US" sz="1400">
                <a:latin typeface="Arial Narrow" pitchFamily="34" charset="0"/>
              </a:rPr>
              <a:t>General Calculus I 	</a:t>
            </a:r>
          </a:p>
          <a:p>
            <a:r>
              <a:rPr lang="en-US" sz="1400">
                <a:latin typeface="Arial Narrow" pitchFamily="34" charset="0"/>
              </a:rPr>
              <a:t>General Calculus II</a:t>
            </a:r>
          </a:p>
          <a:p>
            <a:r>
              <a:rPr lang="en-US" sz="1400">
                <a:latin typeface="Arial Narrow" pitchFamily="34" charset="0"/>
              </a:rPr>
              <a:t>Calculo General I  (Spanish)</a:t>
            </a:r>
          </a:p>
          <a:p>
            <a:r>
              <a:rPr lang="en-US" sz="1400">
                <a:latin typeface="Arial Narrow" pitchFamily="34" charset="0"/>
              </a:rPr>
              <a:t>Calculo General II (Spanish)</a:t>
            </a:r>
          </a:p>
          <a:p>
            <a:r>
              <a:rPr lang="en-US" sz="1400">
                <a:latin typeface="Arial Narrow" pitchFamily="34" charset="0"/>
              </a:rPr>
              <a:t>Statistics for the Social Sciences</a:t>
            </a:r>
          </a:p>
          <a:p>
            <a:r>
              <a:rPr lang="en-US" sz="1400">
                <a:latin typeface="Arial Narrow" pitchFamily="34" charset="0"/>
              </a:rPr>
              <a:t> Introductory Physics I (algebra-based)</a:t>
            </a:r>
          </a:p>
          <a:p>
            <a:r>
              <a:rPr lang="en-US" sz="1400">
                <a:latin typeface="Arial Narrow" pitchFamily="34" charset="0"/>
              </a:rPr>
              <a:t>Introductory Physics II (algebra-based)</a:t>
            </a:r>
          </a:p>
          <a:p>
            <a:r>
              <a:rPr lang="en-US" sz="1400">
                <a:latin typeface="Arial Narrow" pitchFamily="34" charset="0"/>
              </a:rPr>
              <a:t>General Physics I (calculus-based)</a:t>
            </a:r>
          </a:p>
          <a:p>
            <a:r>
              <a:rPr lang="en-US" sz="1400">
                <a:latin typeface="Arial Narrow" pitchFamily="34" charset="0"/>
              </a:rPr>
              <a:t>General Physics II (calculus-based)</a:t>
            </a:r>
          </a:p>
          <a:p>
            <a:r>
              <a:rPr lang="en-US" sz="1400">
                <a:latin typeface="Arial Narrow" pitchFamily="34" charset="0"/>
              </a:rPr>
              <a:t>Non-Majors Biology	</a:t>
            </a:r>
          </a:p>
          <a:p>
            <a:r>
              <a:rPr lang="en-US" sz="1400">
                <a:latin typeface="Arial Narrow" pitchFamily="34" charset="0"/>
              </a:rPr>
              <a:t>Environmental Science</a:t>
            </a:r>
          </a:p>
          <a:p>
            <a:pPr algn="ctr"/>
            <a:endParaRPr lang="en-US" sz="1400">
              <a:latin typeface="Calibri" pitchFamily="34" charset="0"/>
            </a:endParaRPr>
          </a:p>
          <a:p>
            <a:pPr algn="ctr">
              <a:lnSpc>
                <a:spcPct val="88000"/>
              </a:lnSpc>
            </a:pPr>
            <a:endParaRPr lang="en-US" sz="1000">
              <a:latin typeface="Myriad Pro"/>
            </a:endParaRPr>
          </a:p>
          <a:p>
            <a:pPr algn="ctr">
              <a:lnSpc>
                <a:spcPct val="88000"/>
              </a:lnSpc>
            </a:pPr>
            <a:endParaRPr lang="en-US" sz="1000">
              <a:latin typeface="Myriad Pro"/>
            </a:endParaRPr>
          </a:p>
          <a:p>
            <a:pPr lvl="1" algn="ctr">
              <a:lnSpc>
                <a:spcPct val="88000"/>
              </a:lnSpc>
            </a:pPr>
            <a:endParaRPr lang="en-US" sz="900">
              <a:latin typeface="Myriad Pro"/>
            </a:endParaRPr>
          </a:p>
          <a:p>
            <a:pPr algn="ctr"/>
            <a:endParaRPr lang="en-US">
              <a:latin typeface="Calibri" pitchFamily="34" charset="0"/>
            </a:endParaRPr>
          </a:p>
        </p:txBody>
      </p:sp>
      <p:sp>
        <p:nvSpPr>
          <p:cNvPr id="24579" name="Text Box 5"/>
          <p:cNvSpPr txBox="1">
            <a:spLocks noChangeArrowheads="1"/>
          </p:cNvSpPr>
          <p:nvPr/>
        </p:nvSpPr>
        <p:spPr bwMode="auto">
          <a:xfrm>
            <a:off x="3276600" y="1524000"/>
            <a:ext cx="2971800" cy="5029200"/>
          </a:xfrm>
          <a:prstGeom prst="rect">
            <a:avLst/>
          </a:prstGeom>
          <a:solidFill>
            <a:schemeClr val="bg1"/>
          </a:solidFill>
          <a:ln w="9525">
            <a:noFill/>
            <a:miter lim="800000"/>
            <a:headEnd/>
            <a:tailEnd/>
          </a:ln>
        </p:spPr>
        <p:txBody>
          <a:bodyPr/>
          <a:lstStyle/>
          <a:p>
            <a:pPr lvl="1">
              <a:lnSpc>
                <a:spcPct val="88000"/>
              </a:lnSpc>
            </a:pPr>
            <a:r>
              <a:rPr lang="en-US" sz="1600" b="1">
                <a:solidFill>
                  <a:srgbClr val="C00000"/>
                </a:solidFill>
                <a:latin typeface="Arial Narrow" pitchFamily="34" charset="0"/>
              </a:rPr>
              <a:t>Advanced Placement </a:t>
            </a:r>
          </a:p>
          <a:p>
            <a:pPr lvl="1">
              <a:lnSpc>
                <a:spcPct val="88000"/>
              </a:lnSpc>
            </a:pPr>
            <a:r>
              <a:rPr lang="en-US" sz="1600" b="1">
                <a:solidFill>
                  <a:srgbClr val="C00000"/>
                </a:solidFill>
                <a:latin typeface="Arial Narrow" pitchFamily="34" charset="0"/>
              </a:rPr>
              <a:t>Course Foundations</a:t>
            </a:r>
          </a:p>
          <a:p>
            <a:pPr lvl="1">
              <a:lnSpc>
                <a:spcPct val="88000"/>
              </a:lnSpc>
            </a:pPr>
            <a:endParaRPr lang="en-US" sz="1400">
              <a:latin typeface="Arial Narrow" pitchFamily="34" charset="0"/>
            </a:endParaRPr>
          </a:p>
          <a:p>
            <a:pPr lvl="1"/>
            <a:r>
              <a:rPr lang="en-US" sz="1400">
                <a:latin typeface="Arial Narrow" pitchFamily="34" charset="0"/>
              </a:rPr>
              <a:t>AP Environmental Science</a:t>
            </a:r>
          </a:p>
          <a:p>
            <a:pPr lvl="1"/>
            <a:r>
              <a:rPr lang="en-US" sz="1400">
                <a:latin typeface="Arial Narrow" pitchFamily="34" charset="0"/>
              </a:rPr>
              <a:t>AP Physics B I</a:t>
            </a:r>
          </a:p>
          <a:p>
            <a:pPr lvl="1"/>
            <a:r>
              <a:rPr lang="en-US" sz="1400">
                <a:latin typeface="Arial Narrow" pitchFamily="34" charset="0"/>
              </a:rPr>
              <a:t>AP Physics B II</a:t>
            </a:r>
          </a:p>
          <a:p>
            <a:pPr lvl="1"/>
            <a:r>
              <a:rPr lang="en-US" sz="1400">
                <a:latin typeface="Arial Narrow" pitchFamily="34" charset="0"/>
              </a:rPr>
              <a:t>AP Physics C I</a:t>
            </a:r>
          </a:p>
          <a:p>
            <a:pPr lvl="1"/>
            <a:r>
              <a:rPr lang="en-US" sz="1400">
                <a:latin typeface="Arial Narrow" pitchFamily="34" charset="0"/>
              </a:rPr>
              <a:t>AP Physics C II</a:t>
            </a:r>
          </a:p>
          <a:p>
            <a:pPr lvl="1"/>
            <a:r>
              <a:rPr lang="en-US" sz="1400">
                <a:latin typeface="Arial Narrow" pitchFamily="34" charset="0"/>
              </a:rPr>
              <a:t>AP US History I</a:t>
            </a:r>
          </a:p>
          <a:p>
            <a:pPr lvl="1"/>
            <a:r>
              <a:rPr lang="en-US" sz="1400">
                <a:latin typeface="Arial Narrow" pitchFamily="34" charset="0"/>
              </a:rPr>
              <a:t>AP US History II</a:t>
            </a:r>
            <a:br>
              <a:rPr lang="en-US" sz="1400">
                <a:latin typeface="Arial Narrow" pitchFamily="34" charset="0"/>
              </a:rPr>
            </a:br>
            <a:r>
              <a:rPr lang="en-US" sz="1400">
                <a:latin typeface="Arial Narrow" pitchFamily="34" charset="0"/>
              </a:rPr>
              <a:t>AP US Government and Politics</a:t>
            </a:r>
          </a:p>
          <a:p>
            <a:pPr lvl="1"/>
            <a:r>
              <a:rPr lang="en-US" sz="1400">
                <a:latin typeface="Arial Narrow" pitchFamily="34" charset="0"/>
              </a:rPr>
              <a:t>AP Calculus AB I</a:t>
            </a:r>
          </a:p>
          <a:p>
            <a:pPr lvl="1"/>
            <a:r>
              <a:rPr lang="en-US" sz="1400">
                <a:latin typeface="Arial Narrow" pitchFamily="34" charset="0"/>
              </a:rPr>
              <a:t>AP Calculus AB II</a:t>
            </a:r>
          </a:p>
          <a:p>
            <a:pPr lvl="1"/>
            <a:r>
              <a:rPr lang="en-US" sz="1400">
                <a:latin typeface="Arial Narrow" pitchFamily="34" charset="0"/>
              </a:rPr>
              <a:t>AP Calculus BC I</a:t>
            </a:r>
          </a:p>
          <a:p>
            <a:pPr lvl="1"/>
            <a:r>
              <a:rPr lang="en-US" sz="1400">
                <a:latin typeface="Arial Narrow" pitchFamily="34" charset="0"/>
              </a:rPr>
              <a:t>AP Calculus BC II</a:t>
            </a:r>
          </a:p>
          <a:p>
            <a:pPr lvl="1"/>
            <a:r>
              <a:rPr lang="en-US" sz="1400">
                <a:latin typeface="Arial Narrow" pitchFamily="34" charset="0"/>
              </a:rPr>
              <a:t>AP Biology</a:t>
            </a:r>
          </a:p>
          <a:p>
            <a:pPr lvl="1" algn="ctr"/>
            <a:endParaRPr lang="en-US" sz="1400">
              <a:latin typeface="Arial Narrow" pitchFamily="34" charset="0"/>
            </a:endParaRPr>
          </a:p>
          <a:p>
            <a:pPr lvl="1" algn="ctr"/>
            <a:r>
              <a:rPr lang="en-US" sz="1100">
                <a:latin typeface="Myriad Pro"/>
              </a:rPr>
              <a:t>			</a:t>
            </a:r>
          </a:p>
        </p:txBody>
      </p:sp>
      <p:sp>
        <p:nvSpPr>
          <p:cNvPr id="25605" name="Text Box 6"/>
          <p:cNvSpPr txBox="1">
            <a:spLocks noChangeArrowheads="1"/>
          </p:cNvSpPr>
          <p:nvPr/>
        </p:nvSpPr>
        <p:spPr bwMode="auto">
          <a:xfrm>
            <a:off x="6172200" y="4191000"/>
            <a:ext cx="2667000" cy="2514600"/>
          </a:xfrm>
          <a:prstGeom prst="rect">
            <a:avLst/>
          </a:prstGeom>
          <a:solidFill>
            <a:schemeClr val="accent2">
              <a:lumMod val="60000"/>
              <a:lumOff val="40000"/>
            </a:schemeClr>
          </a:solidFill>
          <a:ln>
            <a:solidFill>
              <a:schemeClr val="accent1"/>
            </a:solidFill>
            <a:headEnd/>
            <a:tailEnd/>
          </a:ln>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a:lstStyle/>
          <a:p>
            <a:pPr algn="ctr" fontAlgn="auto">
              <a:spcBef>
                <a:spcPts val="0"/>
              </a:spcBef>
              <a:spcAft>
                <a:spcPts val="0"/>
              </a:spcAft>
              <a:tabLst>
                <a:tab pos="292100" algn="l"/>
              </a:tabLst>
              <a:defRPr/>
            </a:pPr>
            <a:r>
              <a:rPr lang="en-US" sz="1400" b="1" dirty="0">
                <a:solidFill>
                  <a:srgbClr val="C00000"/>
                </a:solidFill>
                <a:latin typeface="Arial Narrow" pitchFamily="34" charset="0"/>
              </a:rPr>
              <a:t>Coming 2011-12</a:t>
            </a:r>
          </a:p>
          <a:p>
            <a:pPr algn="ctr" fontAlgn="auto">
              <a:spcBef>
                <a:spcPts val="0"/>
              </a:spcBef>
              <a:spcAft>
                <a:spcPts val="0"/>
              </a:spcAft>
              <a:tabLst>
                <a:tab pos="292100" algn="l"/>
              </a:tabLst>
              <a:defRPr/>
            </a:pPr>
            <a:r>
              <a:rPr lang="en-US" sz="1400" b="1" dirty="0">
                <a:latin typeface="Arial Narrow" pitchFamily="34" charset="0"/>
              </a:rPr>
              <a:t>Developmental Mathematics―</a:t>
            </a:r>
          </a:p>
          <a:p>
            <a:pPr algn="ctr" fontAlgn="auto">
              <a:spcBef>
                <a:spcPts val="0"/>
              </a:spcBef>
              <a:spcAft>
                <a:spcPts val="0"/>
              </a:spcAft>
              <a:tabLst>
                <a:tab pos="292100" algn="l"/>
              </a:tabLst>
              <a:defRPr/>
            </a:pPr>
            <a:r>
              <a:rPr lang="en-US" sz="1400" b="1" dirty="0">
                <a:latin typeface="Arial Narrow" pitchFamily="34" charset="0"/>
              </a:rPr>
              <a:t>An Open Program</a:t>
            </a:r>
          </a:p>
          <a:p>
            <a:pPr algn="ctr" fontAlgn="auto">
              <a:spcBef>
                <a:spcPts val="0"/>
              </a:spcBef>
              <a:spcAft>
                <a:spcPts val="0"/>
              </a:spcAft>
              <a:tabLst>
                <a:tab pos="292100" algn="l"/>
              </a:tabLst>
              <a:defRPr/>
            </a:pPr>
            <a:r>
              <a:rPr lang="en-US" sz="1400" i="1" dirty="0">
                <a:latin typeface="Arial Narrow" pitchFamily="34" charset="0"/>
              </a:rPr>
              <a:t>(also in Spanish)</a:t>
            </a:r>
          </a:p>
          <a:p>
            <a:pPr algn="ctr" fontAlgn="auto">
              <a:spcBef>
                <a:spcPts val="0"/>
              </a:spcBef>
              <a:spcAft>
                <a:spcPts val="0"/>
              </a:spcAft>
              <a:tabLst>
                <a:tab pos="292100" algn="l"/>
              </a:tabLst>
              <a:defRPr/>
            </a:pPr>
            <a:endParaRPr lang="en-US" sz="1400" b="1" dirty="0">
              <a:solidFill>
                <a:srgbClr val="990000"/>
              </a:solidFill>
              <a:latin typeface="Arial Narrow" pitchFamily="34" charset="0"/>
            </a:endParaRPr>
          </a:p>
          <a:p>
            <a:pPr algn="ctr" fontAlgn="auto">
              <a:spcBef>
                <a:spcPts val="0"/>
              </a:spcBef>
              <a:spcAft>
                <a:spcPts val="0"/>
              </a:spcAft>
              <a:tabLst>
                <a:tab pos="292100" algn="l"/>
              </a:tabLst>
              <a:defRPr/>
            </a:pPr>
            <a:r>
              <a:rPr lang="en-US" sz="1400" b="1" dirty="0">
                <a:solidFill>
                  <a:srgbClr val="C00000"/>
                </a:solidFill>
                <a:latin typeface="Arial Narrow" pitchFamily="34" charset="0"/>
              </a:rPr>
              <a:t>New Content Collections </a:t>
            </a:r>
          </a:p>
          <a:p>
            <a:pPr algn="ctr" fontAlgn="auto">
              <a:spcBef>
                <a:spcPts val="0"/>
              </a:spcBef>
              <a:spcAft>
                <a:spcPts val="0"/>
              </a:spcAft>
              <a:tabLst>
                <a:tab pos="292100" algn="l"/>
              </a:tabLst>
              <a:defRPr/>
            </a:pPr>
            <a:r>
              <a:rPr lang="en-US" sz="1400" dirty="0">
                <a:latin typeface="Arial Narrow" pitchFamily="34" charset="0"/>
              </a:rPr>
              <a:t>Chemistry</a:t>
            </a:r>
          </a:p>
          <a:p>
            <a:pPr algn="ctr" fontAlgn="auto">
              <a:spcBef>
                <a:spcPts val="0"/>
              </a:spcBef>
              <a:spcAft>
                <a:spcPts val="0"/>
              </a:spcAft>
              <a:tabLst>
                <a:tab pos="292100" algn="l"/>
              </a:tabLst>
              <a:defRPr/>
            </a:pPr>
            <a:r>
              <a:rPr lang="en-US" sz="1400" dirty="0">
                <a:latin typeface="Arial Narrow" pitchFamily="34" charset="0"/>
              </a:rPr>
              <a:t> Arithmetic </a:t>
            </a:r>
          </a:p>
          <a:p>
            <a:pPr algn="ctr" fontAlgn="auto">
              <a:spcBef>
                <a:spcPts val="0"/>
              </a:spcBef>
              <a:spcAft>
                <a:spcPts val="0"/>
              </a:spcAft>
              <a:tabLst>
                <a:tab pos="292100" algn="l"/>
              </a:tabLst>
              <a:defRPr/>
            </a:pPr>
            <a:r>
              <a:rPr lang="en-US" sz="1400" dirty="0">
                <a:latin typeface="Arial Narrow" pitchFamily="34" charset="0"/>
              </a:rPr>
              <a:t>Geometry </a:t>
            </a:r>
          </a:p>
          <a:p>
            <a:pPr algn="ctr" fontAlgn="auto">
              <a:spcBef>
                <a:spcPts val="0"/>
              </a:spcBef>
              <a:spcAft>
                <a:spcPts val="0"/>
              </a:spcAft>
              <a:tabLst>
                <a:tab pos="292100" algn="l"/>
              </a:tabLst>
              <a:defRPr/>
            </a:pPr>
            <a:r>
              <a:rPr lang="en-US" sz="1400" dirty="0">
                <a:latin typeface="Arial Narrow" pitchFamily="34" charset="0"/>
              </a:rPr>
              <a:t>Advanced Math </a:t>
            </a:r>
          </a:p>
          <a:p>
            <a:pPr algn="ctr" fontAlgn="auto">
              <a:spcBef>
                <a:spcPts val="0"/>
              </a:spcBef>
              <a:spcAft>
                <a:spcPts val="0"/>
              </a:spcAft>
              <a:tabLst>
                <a:tab pos="292100" algn="l"/>
              </a:tabLst>
              <a:defRPr/>
            </a:pPr>
            <a:r>
              <a:rPr lang="en-US" sz="1400" dirty="0">
                <a:latin typeface="Arial Narrow" pitchFamily="34" charset="0"/>
              </a:rPr>
              <a:t>Economics </a:t>
            </a:r>
            <a:endParaRPr lang="en-US" sz="1400" b="1" dirty="0">
              <a:solidFill>
                <a:srgbClr val="990000"/>
              </a:solidFill>
              <a:latin typeface="Arial Narrow" pitchFamily="34" charset="0"/>
            </a:endParaRPr>
          </a:p>
        </p:txBody>
      </p:sp>
      <p:sp>
        <p:nvSpPr>
          <p:cNvPr id="24581" name="Rectangle 2"/>
          <p:cNvSpPr txBox="1">
            <a:spLocks noChangeArrowheads="1"/>
          </p:cNvSpPr>
          <p:nvPr/>
        </p:nvSpPr>
        <p:spPr bwMode="auto">
          <a:xfrm>
            <a:off x="1066800" y="555625"/>
            <a:ext cx="7696200" cy="641350"/>
          </a:xfrm>
          <a:prstGeom prst="rect">
            <a:avLst/>
          </a:prstGeom>
          <a:noFill/>
          <a:ln w="9525">
            <a:noFill/>
            <a:miter lim="800000"/>
            <a:headEnd/>
            <a:tailEnd/>
          </a:ln>
        </p:spPr>
        <p:txBody>
          <a:bodyPr anchor="ctr">
            <a:spAutoFit/>
          </a:bodyPr>
          <a:lstStyle/>
          <a:p>
            <a:pPr algn="r"/>
            <a:r>
              <a:rPr lang="en-US" sz="3600">
                <a:solidFill>
                  <a:srgbClr val="768D5A"/>
                </a:solidFill>
                <a:latin typeface="Calibri" pitchFamily="34" charset="0"/>
                <a:ea typeface="ＭＳ Ｐゴシック"/>
                <a:cs typeface="ＭＳ Ｐゴシック"/>
              </a:rPr>
              <a:t>NROC Library 2010</a:t>
            </a:r>
            <a:endParaRPr lang="en-US" sz="4000">
              <a:solidFill>
                <a:srgbClr val="768D5A"/>
              </a:solidFill>
              <a:latin typeface="Calibri" pitchFamily="34" charset="0"/>
              <a:ea typeface="ＭＳ Ｐゴシック"/>
              <a:cs typeface="ＭＳ Ｐゴシック"/>
            </a:endParaRPr>
          </a:p>
        </p:txBody>
      </p:sp>
      <p:cxnSp>
        <p:nvCxnSpPr>
          <p:cNvPr id="9" name="Straight Connector 8"/>
          <p:cNvCxnSpPr>
            <a:cxnSpLocks noChangeShapeType="1"/>
          </p:cNvCxnSpPr>
          <p:nvPr/>
        </p:nvCxnSpPr>
        <p:spPr bwMode="auto">
          <a:xfrm>
            <a:off x="762000" y="1219200"/>
            <a:ext cx="7924800" cy="0"/>
          </a:xfrm>
          <a:prstGeom prst="line">
            <a:avLst/>
          </a:prstGeom>
          <a:noFill/>
          <a:ln w="38100">
            <a:solidFill>
              <a:srgbClr val="800000"/>
            </a:solidFill>
            <a:round/>
            <a:headEnd/>
            <a:tailEnd/>
          </a:ln>
          <a:effectLst>
            <a:outerShdw dist="20000" dir="5400000" rotWithShape="0">
              <a:srgbClr val="808080">
                <a:alpha val="37999"/>
              </a:srgbClr>
            </a:outerShdw>
          </a:effectLst>
        </p:spPr>
      </p:cxnSp>
      <p:pic>
        <p:nvPicPr>
          <p:cNvPr id="24583" name="Picture 9" descr="NROC_logo_4color.jpg"/>
          <p:cNvPicPr>
            <a:picLocks noChangeAspect="1"/>
          </p:cNvPicPr>
          <p:nvPr/>
        </p:nvPicPr>
        <p:blipFill>
          <a:blip r:embed="rId3"/>
          <a:srcRect/>
          <a:stretch>
            <a:fillRect/>
          </a:stretch>
        </p:blipFill>
        <p:spPr bwMode="auto">
          <a:xfrm>
            <a:off x="685800" y="152400"/>
            <a:ext cx="1758950" cy="10620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pPr algn="r" eaLnBrk="1" hangingPunct="1"/>
            <a:r>
              <a:rPr lang="en-US" smtClean="0"/>
              <a:t>Michigan Virtual &amp; NROC</a:t>
            </a:r>
          </a:p>
        </p:txBody>
      </p:sp>
      <p:sp>
        <p:nvSpPr>
          <p:cNvPr id="26626" name="Content Placeholder 2"/>
          <p:cNvSpPr>
            <a:spLocks noGrp="1"/>
          </p:cNvSpPr>
          <p:nvPr>
            <p:ph idx="1"/>
          </p:nvPr>
        </p:nvSpPr>
        <p:spPr>
          <a:xfrm>
            <a:off x="1066800" y="2133600"/>
            <a:ext cx="6477000" cy="2438400"/>
          </a:xfrm>
          <a:solidFill>
            <a:schemeClr val="bg1"/>
          </a:solidFill>
        </p:spPr>
        <p:txBody>
          <a:bodyPr/>
          <a:lstStyle/>
          <a:p>
            <a:pPr eaLnBrk="1" hangingPunct="1">
              <a:buClr>
                <a:srgbClr val="800000"/>
              </a:buClr>
              <a:buFont typeface="Courier New" pitchFamily="49" charset="0"/>
              <a:buChar char="o"/>
            </a:pPr>
            <a:r>
              <a:rPr lang="en-US" sz="2800" smtClean="0">
                <a:solidFill>
                  <a:srgbClr val="404040"/>
                </a:solidFill>
              </a:rPr>
              <a:t>Charter Member - NROC</a:t>
            </a:r>
          </a:p>
          <a:p>
            <a:pPr eaLnBrk="1" hangingPunct="1">
              <a:buClr>
                <a:srgbClr val="800000"/>
              </a:buClr>
              <a:buFont typeface="Courier New" pitchFamily="49" charset="0"/>
              <a:buChar char="o"/>
            </a:pPr>
            <a:r>
              <a:rPr lang="en-US" sz="2800" smtClean="0">
                <a:solidFill>
                  <a:srgbClr val="404040"/>
                </a:solidFill>
              </a:rPr>
              <a:t>NROC Network Advisor</a:t>
            </a:r>
          </a:p>
          <a:p>
            <a:pPr eaLnBrk="1" hangingPunct="1">
              <a:buClr>
                <a:srgbClr val="800000"/>
              </a:buClr>
              <a:buFont typeface="Courier New" pitchFamily="49" charset="0"/>
              <a:buChar char="o"/>
            </a:pPr>
            <a:r>
              <a:rPr lang="en-US" sz="2800" smtClean="0">
                <a:solidFill>
                  <a:srgbClr val="404040"/>
                </a:solidFill>
              </a:rPr>
              <a:t>Hosted multiple math Focus Groups</a:t>
            </a:r>
          </a:p>
          <a:p>
            <a:pPr eaLnBrk="1" hangingPunct="1">
              <a:buClr>
                <a:srgbClr val="800000"/>
              </a:buClr>
              <a:buFont typeface="Courier New" pitchFamily="49" charset="0"/>
              <a:buChar char="o"/>
            </a:pPr>
            <a:r>
              <a:rPr lang="en-US" sz="2800" smtClean="0">
                <a:solidFill>
                  <a:srgbClr val="404040"/>
                </a:solidFill>
              </a:rPr>
              <a:t>Pilot site – Algebra 1—An Open Course</a:t>
            </a:r>
          </a:p>
        </p:txBody>
      </p:sp>
      <p:cxnSp>
        <p:nvCxnSpPr>
          <p:cNvPr id="4" name="Straight Connector 3"/>
          <p:cNvCxnSpPr>
            <a:cxnSpLocks noChangeShapeType="1"/>
          </p:cNvCxnSpPr>
          <p:nvPr/>
        </p:nvCxnSpPr>
        <p:spPr bwMode="auto">
          <a:xfrm>
            <a:off x="914400" y="1447800"/>
            <a:ext cx="7696200" cy="0"/>
          </a:xfrm>
          <a:prstGeom prst="line">
            <a:avLst/>
          </a:prstGeom>
          <a:noFill/>
          <a:ln w="38100">
            <a:solidFill>
              <a:srgbClr val="800000"/>
            </a:solidFill>
            <a:round/>
            <a:headEnd/>
            <a:tailEnd/>
          </a:ln>
          <a:effectLst>
            <a:outerShdw dist="20000" dir="5400000" rotWithShape="0">
              <a:srgbClr val="808080">
                <a:alpha val="37999"/>
              </a:srgbClr>
            </a:outerShdw>
          </a:effectLst>
        </p:spPr>
      </p:cxnSp>
      <p:pic>
        <p:nvPicPr>
          <p:cNvPr id="26628" name="Picture 4" descr="NROC_NETWORK_LOGO_small.jpg"/>
          <p:cNvPicPr>
            <a:picLocks noChangeAspect="1"/>
          </p:cNvPicPr>
          <p:nvPr/>
        </p:nvPicPr>
        <p:blipFill>
          <a:blip r:embed="rId3"/>
          <a:srcRect/>
          <a:stretch>
            <a:fillRect/>
          </a:stretch>
        </p:blipFill>
        <p:spPr bwMode="auto">
          <a:xfrm>
            <a:off x="7162800" y="2314575"/>
            <a:ext cx="1524000" cy="141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p:txBody>
          <a:bodyPr rtlCol="0">
            <a:normAutofit/>
          </a:bodyPr>
          <a:lstStyle/>
          <a:p>
            <a:pPr algn="r" eaLnBrk="1" fontAlgn="auto" hangingPunct="1">
              <a:spcAft>
                <a:spcPts val="0"/>
              </a:spcAft>
              <a:defRPr/>
            </a:pPr>
            <a:r>
              <a:rPr lang="en-US" sz="3556" dirty="0" smtClean="0">
                <a:solidFill>
                  <a:schemeClr val="accent2">
                    <a:lumMod val="75000"/>
                  </a:schemeClr>
                </a:solidFill>
              </a:rPr>
              <a:t>Michigan Virtual </a:t>
            </a:r>
            <a:endParaRPr lang="en-US" dirty="0" smtClean="0">
              <a:solidFill>
                <a:schemeClr val="accent2">
                  <a:lumMod val="75000"/>
                </a:schemeClr>
              </a:solidFill>
              <a:ea typeface="ＭＳ Ｐゴシック" pitchFamily="-106" charset="-128"/>
            </a:endParaRPr>
          </a:p>
        </p:txBody>
      </p:sp>
      <p:sp>
        <p:nvSpPr>
          <p:cNvPr id="6" name="Text Placeholder 5"/>
          <p:cNvSpPr>
            <a:spLocks noGrp="1"/>
          </p:cNvSpPr>
          <p:nvPr>
            <p:ph type="body" idx="1"/>
          </p:nvPr>
        </p:nvSpPr>
        <p:spPr>
          <a:xfrm>
            <a:off x="838200" y="1535113"/>
            <a:ext cx="6172200" cy="639762"/>
          </a:xfrm>
        </p:spPr>
        <p:txBody>
          <a:bodyPr/>
          <a:lstStyle/>
          <a:p>
            <a:pPr eaLnBrk="1" hangingPunct="1"/>
            <a:r>
              <a:rPr lang="en-US" smtClean="0">
                <a:solidFill>
                  <a:srgbClr val="990000"/>
                </a:solidFill>
              </a:rPr>
              <a:t>What is the Michigan Virtual School?</a:t>
            </a:r>
          </a:p>
        </p:txBody>
      </p:sp>
      <p:sp>
        <p:nvSpPr>
          <p:cNvPr id="3" name="Content Placeholder 2"/>
          <p:cNvSpPr>
            <a:spLocks noGrp="1"/>
          </p:cNvSpPr>
          <p:nvPr>
            <p:ph sz="half" idx="2"/>
          </p:nvPr>
        </p:nvSpPr>
        <p:spPr>
          <a:xfrm>
            <a:off x="838200" y="2895600"/>
            <a:ext cx="5334000" cy="2133600"/>
          </a:xfrm>
          <a:solidFill>
            <a:schemeClr val="bg1"/>
          </a:solidFill>
        </p:spPr>
        <p:txBody>
          <a:bodyPr/>
          <a:lstStyle/>
          <a:p>
            <a:pPr eaLnBrk="1" hangingPunct="1">
              <a:lnSpc>
                <a:spcPct val="80000"/>
              </a:lnSpc>
              <a:spcAft>
                <a:spcPts val="600"/>
              </a:spcAft>
              <a:buClr>
                <a:srgbClr val="990000"/>
              </a:buClr>
              <a:buFont typeface="Courier New" pitchFamily="49" charset="0"/>
              <a:buChar char="o"/>
            </a:pPr>
            <a:r>
              <a:rPr lang="en-US" sz="2100" smtClean="0">
                <a:solidFill>
                  <a:schemeClr val="tx1"/>
                </a:solidFill>
                <a:ea typeface="ＭＳ Ｐゴシック"/>
                <a:cs typeface="ＭＳ Ｐゴシック"/>
              </a:rPr>
              <a:t>501(c)3 not-for-profit Michigan corporation</a:t>
            </a:r>
          </a:p>
          <a:p>
            <a:pPr eaLnBrk="1" hangingPunct="1">
              <a:lnSpc>
                <a:spcPct val="80000"/>
              </a:lnSpc>
              <a:spcAft>
                <a:spcPts val="600"/>
              </a:spcAft>
              <a:buClr>
                <a:srgbClr val="990000"/>
              </a:buClr>
              <a:buFont typeface="Courier New" pitchFamily="49" charset="0"/>
              <a:buChar char="o"/>
            </a:pPr>
            <a:r>
              <a:rPr lang="en-US" sz="2100" smtClean="0">
                <a:solidFill>
                  <a:schemeClr val="tx1"/>
                </a:solidFill>
                <a:ea typeface="ＭＳ Ｐゴシック"/>
                <a:cs typeface="ＭＳ Ｐゴシック"/>
              </a:rPr>
              <a:t>Provides online resources and courses</a:t>
            </a:r>
          </a:p>
          <a:p>
            <a:pPr eaLnBrk="1" hangingPunct="1">
              <a:lnSpc>
                <a:spcPct val="80000"/>
              </a:lnSpc>
              <a:spcAft>
                <a:spcPts val="600"/>
              </a:spcAft>
              <a:buClr>
                <a:srgbClr val="990000"/>
              </a:buClr>
              <a:buFont typeface="Courier New" pitchFamily="49" charset="0"/>
              <a:buChar char="o"/>
            </a:pPr>
            <a:r>
              <a:rPr lang="en-US" sz="2100" smtClean="0">
                <a:solidFill>
                  <a:schemeClr val="tx1"/>
                </a:solidFill>
                <a:ea typeface="ＭＳ Ｐゴシック"/>
                <a:cs typeface="ＭＳ Ｐゴシック"/>
              </a:rPr>
              <a:t>Non-degree granting – credit is granted by school districts</a:t>
            </a:r>
            <a:endParaRPr lang="en-US" sz="1500" smtClean="0">
              <a:solidFill>
                <a:schemeClr val="tx1"/>
              </a:solidFill>
            </a:endParaRPr>
          </a:p>
        </p:txBody>
      </p:sp>
      <p:cxnSp>
        <p:nvCxnSpPr>
          <p:cNvPr id="4" name="Straight Connector 3"/>
          <p:cNvCxnSpPr>
            <a:cxnSpLocks noChangeShapeType="1"/>
          </p:cNvCxnSpPr>
          <p:nvPr/>
        </p:nvCxnSpPr>
        <p:spPr bwMode="auto">
          <a:xfrm>
            <a:off x="914400" y="1447800"/>
            <a:ext cx="76962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5" name="Rectangle 2"/>
          <p:cNvSpPr txBox="1">
            <a:spLocks noChangeArrowheads="1"/>
          </p:cNvSpPr>
          <p:nvPr/>
        </p:nvSpPr>
        <p:spPr>
          <a:xfrm>
            <a:off x="1219200" y="171450"/>
            <a:ext cx="7239000" cy="647700"/>
          </a:xfrm>
          <a:prstGeom prst="rect">
            <a:avLst/>
          </a:prstGeom>
        </p:spPr>
        <p:txBody>
          <a:bodyPr anchor="ctr">
            <a:normAutofit/>
          </a:bodyPr>
          <a:lstStyle/>
          <a:p>
            <a:pPr algn="r" fontAlgn="auto">
              <a:spcAft>
                <a:spcPts val="0"/>
              </a:spcAft>
              <a:defRPr/>
            </a:pPr>
            <a:endParaRPr lang="en-US" sz="3600" dirty="0">
              <a:solidFill>
                <a:schemeClr val="accent2">
                  <a:lumMod val="75000"/>
                </a:schemeClr>
              </a:solidFill>
              <a:latin typeface="+mj-lt"/>
              <a:ea typeface="ＭＳ Ｐゴシック" pitchFamily="-106" charset="-128"/>
              <a:cs typeface="+mj-cs"/>
            </a:endParaRPr>
          </a:p>
        </p:txBody>
      </p:sp>
      <p:pic>
        <p:nvPicPr>
          <p:cNvPr id="28678" name="Picture 20" descr="Working-Map2"/>
          <p:cNvPicPr>
            <a:picLocks noChangeAspect="1" noChangeArrowheads="1"/>
          </p:cNvPicPr>
          <p:nvPr/>
        </p:nvPicPr>
        <p:blipFill>
          <a:blip r:embed="rId3"/>
          <a:srcRect/>
          <a:stretch>
            <a:fillRect/>
          </a:stretch>
        </p:blipFill>
        <p:spPr bwMode="auto">
          <a:xfrm>
            <a:off x="6202363" y="2438400"/>
            <a:ext cx="2789237" cy="2838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idx="4294967295"/>
          </p:nvPr>
        </p:nvSpPr>
        <p:spPr/>
        <p:txBody>
          <a:bodyPr rtlCol="0">
            <a:normAutofit/>
          </a:bodyPr>
          <a:lstStyle/>
          <a:p>
            <a:pPr algn="r" eaLnBrk="1" fontAlgn="auto" hangingPunct="1">
              <a:spcAft>
                <a:spcPts val="0"/>
              </a:spcAft>
              <a:defRPr/>
            </a:pPr>
            <a:r>
              <a:rPr lang="en-US" sz="3556" dirty="0" smtClean="0">
                <a:solidFill>
                  <a:schemeClr val="accent2">
                    <a:lumMod val="75000"/>
                  </a:schemeClr>
                </a:solidFill>
              </a:rPr>
              <a:t>Michigan Virtual </a:t>
            </a:r>
            <a:endParaRPr lang="en-US" dirty="0" smtClean="0">
              <a:solidFill>
                <a:schemeClr val="accent2">
                  <a:lumMod val="75000"/>
                </a:schemeClr>
              </a:solidFill>
              <a:ea typeface="ＭＳ Ｐゴシック" pitchFamily="-106" charset="-128"/>
            </a:endParaRPr>
          </a:p>
        </p:txBody>
      </p:sp>
      <p:sp>
        <p:nvSpPr>
          <p:cNvPr id="6" name="Text Placeholder 5"/>
          <p:cNvSpPr>
            <a:spLocks noGrp="1"/>
          </p:cNvSpPr>
          <p:nvPr>
            <p:ph type="body" idx="4294967295"/>
          </p:nvPr>
        </p:nvSpPr>
        <p:spPr>
          <a:xfrm>
            <a:off x="838200" y="1535113"/>
            <a:ext cx="6172200" cy="639762"/>
          </a:xfrm>
        </p:spPr>
        <p:txBody>
          <a:bodyPr anchor="b"/>
          <a:lstStyle/>
          <a:p>
            <a:pPr marL="0" indent="0" eaLnBrk="1" hangingPunct="1">
              <a:buFont typeface="Arial" charset="0"/>
              <a:buNone/>
            </a:pPr>
            <a:r>
              <a:rPr lang="en-US" b="1" smtClean="0">
                <a:solidFill>
                  <a:srgbClr val="990000"/>
                </a:solidFill>
              </a:rPr>
              <a:t>What is the Michigan Virtual School?</a:t>
            </a:r>
          </a:p>
        </p:txBody>
      </p:sp>
      <p:sp>
        <p:nvSpPr>
          <p:cNvPr id="3" name="Content Placeholder 2"/>
          <p:cNvSpPr>
            <a:spLocks noGrp="1"/>
          </p:cNvSpPr>
          <p:nvPr>
            <p:ph sz="half" idx="4294967295"/>
          </p:nvPr>
        </p:nvSpPr>
        <p:spPr>
          <a:xfrm>
            <a:off x="838200" y="2590800"/>
            <a:ext cx="5334000" cy="2286000"/>
          </a:xfrm>
          <a:solidFill>
            <a:schemeClr val="bg1"/>
          </a:solidFill>
        </p:spPr>
        <p:txBody>
          <a:bodyPr/>
          <a:lstStyle/>
          <a:p>
            <a:pPr eaLnBrk="1" hangingPunct="1">
              <a:lnSpc>
                <a:spcPct val="80000"/>
              </a:lnSpc>
              <a:spcAft>
                <a:spcPts val="600"/>
              </a:spcAft>
              <a:buClr>
                <a:srgbClr val="990000"/>
              </a:buClr>
              <a:buFont typeface="Courier New" pitchFamily="49" charset="0"/>
              <a:buChar char="o"/>
            </a:pPr>
            <a:r>
              <a:rPr lang="en-US" sz="2100" smtClean="0">
                <a:solidFill>
                  <a:srgbClr val="000000"/>
                </a:solidFill>
                <a:ea typeface="ＭＳ Ｐゴシック"/>
                <a:cs typeface="ＭＳ Ｐゴシック"/>
              </a:rPr>
              <a:t>18000 + enrollments </a:t>
            </a:r>
          </a:p>
          <a:p>
            <a:pPr eaLnBrk="1" hangingPunct="1">
              <a:lnSpc>
                <a:spcPct val="80000"/>
              </a:lnSpc>
              <a:spcAft>
                <a:spcPts val="600"/>
              </a:spcAft>
              <a:buClr>
                <a:srgbClr val="990000"/>
              </a:buClr>
              <a:buFont typeface="Courier New" pitchFamily="49" charset="0"/>
              <a:buChar char="o"/>
            </a:pPr>
            <a:r>
              <a:rPr lang="en-US" sz="2100" smtClean="0">
                <a:solidFill>
                  <a:srgbClr val="000000"/>
                </a:solidFill>
                <a:ea typeface="ＭＳ Ｐゴシック"/>
                <a:cs typeface="ＭＳ Ｐゴシック"/>
              </a:rPr>
              <a:t>140 Course Titles</a:t>
            </a:r>
          </a:p>
          <a:p>
            <a:pPr eaLnBrk="1" hangingPunct="1">
              <a:lnSpc>
                <a:spcPct val="80000"/>
              </a:lnSpc>
              <a:spcAft>
                <a:spcPts val="600"/>
              </a:spcAft>
              <a:buClr>
                <a:srgbClr val="990000"/>
              </a:buClr>
              <a:buFont typeface="Courier New" pitchFamily="49" charset="0"/>
              <a:buChar char="o"/>
            </a:pPr>
            <a:r>
              <a:rPr lang="en-US" sz="2100" smtClean="0">
                <a:solidFill>
                  <a:srgbClr val="000000"/>
                </a:solidFill>
                <a:ea typeface="ＭＳ Ｐゴシック"/>
                <a:cs typeface="ＭＳ Ｐゴシック"/>
              </a:rPr>
              <a:t>Over 550 schools served in Michigan</a:t>
            </a:r>
          </a:p>
          <a:p>
            <a:pPr eaLnBrk="1" hangingPunct="1">
              <a:lnSpc>
                <a:spcPct val="80000"/>
              </a:lnSpc>
              <a:spcAft>
                <a:spcPts val="600"/>
              </a:spcAft>
              <a:buClr>
                <a:srgbClr val="990000"/>
              </a:buClr>
              <a:buFont typeface="Courier New" pitchFamily="49" charset="0"/>
              <a:buChar char="o"/>
            </a:pPr>
            <a:r>
              <a:rPr lang="en-US" sz="2100" smtClean="0">
                <a:solidFill>
                  <a:srgbClr val="000000"/>
                </a:solidFill>
                <a:ea typeface="ＭＳ Ｐゴシック"/>
                <a:cs typeface="ＭＳ Ｐゴシック"/>
              </a:rPr>
              <a:t>Over 80,000 online course enrollments with current growth rate of 20% per year</a:t>
            </a:r>
          </a:p>
          <a:p>
            <a:pPr eaLnBrk="1" hangingPunct="1">
              <a:lnSpc>
                <a:spcPct val="80000"/>
              </a:lnSpc>
              <a:spcAft>
                <a:spcPts val="600"/>
              </a:spcAft>
              <a:buClr>
                <a:srgbClr val="990000"/>
              </a:buClr>
              <a:buFont typeface="Courier New" pitchFamily="49" charset="0"/>
              <a:buChar char="o"/>
            </a:pPr>
            <a:endParaRPr lang="en-US" sz="1500" smtClean="0">
              <a:solidFill>
                <a:schemeClr val="tx1"/>
              </a:solidFill>
              <a:ea typeface="ＭＳ Ｐゴシック"/>
              <a:cs typeface="ＭＳ Ｐゴシック"/>
            </a:endParaRPr>
          </a:p>
          <a:p>
            <a:pPr eaLnBrk="1" hangingPunct="1">
              <a:lnSpc>
                <a:spcPct val="80000"/>
              </a:lnSpc>
              <a:spcAft>
                <a:spcPts val="600"/>
              </a:spcAft>
              <a:buClr>
                <a:srgbClr val="990000"/>
              </a:buClr>
              <a:buFont typeface="Courier New" pitchFamily="49" charset="0"/>
              <a:buChar char="o"/>
            </a:pPr>
            <a:endParaRPr lang="en-US" sz="1500" smtClean="0">
              <a:solidFill>
                <a:schemeClr val="tx1"/>
              </a:solidFill>
            </a:endParaRPr>
          </a:p>
        </p:txBody>
      </p:sp>
      <p:cxnSp>
        <p:nvCxnSpPr>
          <p:cNvPr id="4" name="Straight Connector 3"/>
          <p:cNvCxnSpPr>
            <a:cxnSpLocks noChangeShapeType="1"/>
          </p:cNvCxnSpPr>
          <p:nvPr/>
        </p:nvCxnSpPr>
        <p:spPr bwMode="auto">
          <a:xfrm>
            <a:off x="914400" y="1447800"/>
            <a:ext cx="76962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5" name="Rectangle 2"/>
          <p:cNvSpPr txBox="1">
            <a:spLocks noChangeArrowheads="1"/>
          </p:cNvSpPr>
          <p:nvPr/>
        </p:nvSpPr>
        <p:spPr>
          <a:xfrm>
            <a:off x="1219200" y="171450"/>
            <a:ext cx="7239000" cy="647700"/>
          </a:xfrm>
          <a:prstGeom prst="rect">
            <a:avLst/>
          </a:prstGeom>
        </p:spPr>
        <p:txBody>
          <a:bodyPr anchor="ctr">
            <a:normAutofit/>
          </a:bodyPr>
          <a:lstStyle/>
          <a:p>
            <a:pPr algn="r" fontAlgn="auto">
              <a:spcAft>
                <a:spcPts val="0"/>
              </a:spcAft>
              <a:defRPr/>
            </a:pPr>
            <a:endParaRPr lang="en-US" sz="3600" dirty="0">
              <a:solidFill>
                <a:schemeClr val="accent2">
                  <a:lumMod val="75000"/>
                </a:schemeClr>
              </a:solidFill>
              <a:latin typeface="+mj-lt"/>
              <a:ea typeface="ＭＳ Ｐゴシック" pitchFamily="-106" charset="-128"/>
              <a:cs typeface="+mj-cs"/>
            </a:endParaRPr>
          </a:p>
        </p:txBody>
      </p:sp>
      <p:pic>
        <p:nvPicPr>
          <p:cNvPr id="30726" name="Picture 20" descr="Working-Map2"/>
          <p:cNvPicPr>
            <a:picLocks noChangeAspect="1" noChangeArrowheads="1"/>
          </p:cNvPicPr>
          <p:nvPr/>
        </p:nvPicPr>
        <p:blipFill>
          <a:blip r:embed="rId3"/>
          <a:srcRect/>
          <a:stretch>
            <a:fillRect/>
          </a:stretch>
        </p:blipFill>
        <p:spPr bwMode="auto">
          <a:xfrm>
            <a:off x="6202363" y="2438400"/>
            <a:ext cx="2789237" cy="2838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ctrTitle"/>
          </p:nvPr>
        </p:nvSpPr>
        <p:spPr>
          <a:xfrm>
            <a:off x="1219200" y="171450"/>
            <a:ext cx="7239000" cy="647700"/>
          </a:xfrm>
        </p:spPr>
        <p:txBody>
          <a:bodyPr/>
          <a:lstStyle/>
          <a:p>
            <a:pPr eaLnBrk="1" hangingPunct="1"/>
            <a:r>
              <a:rPr lang="en-US" sz="3600" smtClean="0">
                <a:solidFill>
                  <a:srgbClr val="768D5A"/>
                </a:solidFill>
                <a:ea typeface="ＭＳ Ｐゴシック"/>
                <a:cs typeface="ＭＳ Ｐゴシック"/>
              </a:rPr>
              <a:t>A National Challenge</a:t>
            </a:r>
          </a:p>
        </p:txBody>
      </p:sp>
      <p:pic>
        <p:nvPicPr>
          <p:cNvPr id="4" name="Picture 3"/>
          <p:cNvPicPr>
            <a:picLocks noChangeAspect="1"/>
          </p:cNvPicPr>
          <p:nvPr/>
        </p:nvPicPr>
        <p:blipFill>
          <a:blip r:embed="rId3"/>
          <a:srcRect/>
          <a:stretch>
            <a:fillRect/>
          </a:stretch>
        </p:blipFill>
        <p:spPr bwMode="auto">
          <a:xfrm>
            <a:off x="381000" y="1143000"/>
            <a:ext cx="3479800" cy="4152900"/>
          </a:xfrm>
          <a:prstGeom prst="rect">
            <a:avLst/>
          </a:prstGeom>
          <a:noFill/>
          <a:ln w="9525">
            <a:noFill/>
            <a:miter lim="800000"/>
            <a:headEnd/>
            <a:tailEnd/>
          </a:ln>
        </p:spPr>
      </p:pic>
      <p:pic>
        <p:nvPicPr>
          <p:cNvPr id="5" name="Picture 4"/>
          <p:cNvPicPr>
            <a:picLocks noChangeAspect="1"/>
          </p:cNvPicPr>
          <p:nvPr/>
        </p:nvPicPr>
        <p:blipFill>
          <a:blip r:embed="rId4"/>
          <a:srcRect/>
          <a:stretch>
            <a:fillRect/>
          </a:stretch>
        </p:blipFill>
        <p:spPr bwMode="auto">
          <a:xfrm>
            <a:off x="4724400" y="990600"/>
            <a:ext cx="3962400" cy="3230563"/>
          </a:xfrm>
          <a:prstGeom prst="rect">
            <a:avLst/>
          </a:prstGeom>
          <a:noFill/>
          <a:ln w="9525">
            <a:noFill/>
            <a:miter lim="800000"/>
            <a:headEnd/>
            <a:tailEnd/>
          </a:ln>
        </p:spPr>
      </p:pic>
      <p:pic>
        <p:nvPicPr>
          <p:cNvPr id="7" name="Picture 6"/>
          <p:cNvPicPr>
            <a:picLocks noChangeAspect="1"/>
          </p:cNvPicPr>
          <p:nvPr/>
        </p:nvPicPr>
        <p:blipFill>
          <a:blip r:embed="rId5"/>
          <a:srcRect/>
          <a:stretch>
            <a:fillRect/>
          </a:stretch>
        </p:blipFill>
        <p:spPr bwMode="auto">
          <a:xfrm>
            <a:off x="3505200" y="4038600"/>
            <a:ext cx="3962400" cy="2289175"/>
          </a:xfrm>
          <a:prstGeom prst="rect">
            <a:avLst/>
          </a:prstGeom>
          <a:noFill/>
          <a:ln w="9525">
            <a:noFill/>
            <a:miter lim="800000"/>
            <a:headEnd/>
            <a:tailEnd/>
          </a:ln>
        </p:spPr>
      </p:pic>
      <p:sp>
        <p:nvSpPr>
          <p:cNvPr id="11" name="TextBox 10"/>
          <p:cNvSpPr txBox="1">
            <a:spLocks noChangeArrowheads="1"/>
          </p:cNvSpPr>
          <p:nvPr/>
        </p:nvSpPr>
        <p:spPr bwMode="auto">
          <a:xfrm>
            <a:off x="2438400" y="6488113"/>
            <a:ext cx="6705600" cy="369887"/>
          </a:xfrm>
          <a:prstGeom prst="rect">
            <a:avLst/>
          </a:prstGeom>
          <a:solidFill>
            <a:schemeClr val="bg1"/>
          </a:solidFill>
          <a:ln w="9525">
            <a:noFill/>
            <a:miter lim="800000"/>
            <a:headEnd/>
            <a:tailEnd/>
          </a:ln>
        </p:spPr>
        <p:txBody>
          <a:bodyPr>
            <a:spAutoFit/>
          </a:bodyPr>
          <a:lstStyle/>
          <a:p>
            <a:pPr algn="ctr"/>
            <a:r>
              <a:rPr lang="en-US">
                <a:latin typeface="Calibri" pitchFamily="34" charset="0"/>
              </a:rPr>
              <a:t>Source: Final report of the National Mathematics Advisory Panel</a:t>
            </a:r>
          </a:p>
        </p:txBody>
      </p:sp>
      <p:cxnSp>
        <p:nvCxnSpPr>
          <p:cNvPr id="8" name="Straight Connector 7"/>
          <p:cNvCxnSpPr>
            <a:cxnSpLocks noChangeShapeType="1"/>
          </p:cNvCxnSpPr>
          <p:nvPr/>
        </p:nvCxnSpPr>
        <p:spPr bwMode="auto">
          <a:xfrm flipV="1">
            <a:off x="838200" y="914400"/>
            <a:ext cx="7696200" cy="76200"/>
          </a:xfrm>
          <a:prstGeom prst="line">
            <a:avLst/>
          </a:prstGeom>
          <a:noFill/>
          <a:ln w="38100">
            <a:solidFill>
              <a:srgbClr val="800000"/>
            </a:solidFill>
            <a:round/>
            <a:headEnd/>
            <a:tailEnd/>
          </a:ln>
          <a:effectLst>
            <a:outerShdw dist="20000" dir="5400000" rotWithShape="0">
              <a:srgbClr val="808080">
                <a:alpha val="37999"/>
              </a:srgbClr>
            </a:outerShdw>
          </a:effectLst>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1066800" y="152400"/>
            <a:ext cx="7696200" cy="914400"/>
          </a:xfrm>
        </p:spPr>
        <p:txBody>
          <a:bodyPr/>
          <a:lstStyle/>
          <a:p>
            <a:pPr algn="r" eaLnBrk="1" hangingPunct="1"/>
            <a:r>
              <a:rPr lang="en-US" sz="3600" smtClean="0">
                <a:ea typeface="ＭＳ Ｐゴシック"/>
                <a:cs typeface="ＭＳ Ｐゴシック"/>
              </a:rPr>
              <a:t>A National Challenge</a:t>
            </a:r>
            <a:endParaRPr lang="en-US" smtClean="0">
              <a:ea typeface="ＭＳ Ｐゴシック"/>
              <a:cs typeface="ＭＳ Ｐゴシック"/>
            </a:endParaRPr>
          </a:p>
        </p:txBody>
      </p:sp>
      <p:cxnSp>
        <p:nvCxnSpPr>
          <p:cNvPr id="5" name="Straight Connector 4"/>
          <p:cNvCxnSpPr>
            <a:cxnSpLocks noChangeShapeType="1"/>
          </p:cNvCxnSpPr>
          <p:nvPr/>
        </p:nvCxnSpPr>
        <p:spPr bwMode="auto">
          <a:xfrm>
            <a:off x="838200" y="990600"/>
            <a:ext cx="7848600" cy="0"/>
          </a:xfrm>
          <a:prstGeom prst="line">
            <a:avLst/>
          </a:prstGeom>
          <a:noFill/>
          <a:ln w="38100">
            <a:solidFill>
              <a:srgbClr val="800000"/>
            </a:solidFill>
            <a:round/>
            <a:headEnd/>
            <a:tailEnd/>
          </a:ln>
          <a:effectLst>
            <a:outerShdw dist="20000" dir="5400000" rotWithShape="0">
              <a:srgbClr val="808080">
                <a:alpha val="37999"/>
              </a:srgbClr>
            </a:outerShdw>
          </a:effectLst>
        </p:spPr>
      </p:cxnSp>
      <p:sp>
        <p:nvSpPr>
          <p:cNvPr id="7" name="Rectangle 6"/>
          <p:cNvSpPr>
            <a:spLocks noChangeArrowheads="1"/>
          </p:cNvSpPr>
          <p:nvPr/>
        </p:nvSpPr>
        <p:spPr bwMode="auto">
          <a:xfrm>
            <a:off x="2743200" y="3429000"/>
            <a:ext cx="5867400" cy="2370138"/>
          </a:xfrm>
          <a:prstGeom prst="rect">
            <a:avLst/>
          </a:prstGeom>
          <a:noFill/>
          <a:ln w="9525">
            <a:noFill/>
            <a:miter lim="800000"/>
            <a:headEnd/>
            <a:tailEnd/>
          </a:ln>
        </p:spPr>
        <p:txBody>
          <a:bodyPr>
            <a:spAutoFit/>
          </a:bodyPr>
          <a:lstStyle/>
          <a:p>
            <a:r>
              <a:rPr lang="en-US" sz="2400" i="1">
                <a:solidFill>
                  <a:srgbClr val="800000"/>
                </a:solidFill>
                <a:latin typeface="Calibri" pitchFamily="34" charset="0"/>
              </a:rPr>
              <a:t>Just 25 percent of community college students get a certificate or an associate's degree or transfer to a four-year institution within three years of enrollment. We’ve got to get people across the finish line. </a:t>
            </a:r>
          </a:p>
          <a:p>
            <a:endParaRPr lang="en-US" sz="1000" i="1">
              <a:solidFill>
                <a:srgbClr val="800000"/>
              </a:solidFill>
              <a:latin typeface="Calibri" pitchFamily="34" charset="0"/>
            </a:endParaRPr>
          </a:p>
          <a:p>
            <a:pPr algn="r"/>
            <a:r>
              <a:rPr lang="en-US">
                <a:solidFill>
                  <a:srgbClr val="800000"/>
                </a:solidFill>
                <a:latin typeface="Calibri" pitchFamily="34" charset="0"/>
              </a:rPr>
              <a:t>Martha Kanter, US Undersecretary of Education</a:t>
            </a:r>
          </a:p>
        </p:txBody>
      </p:sp>
      <p:sp>
        <p:nvSpPr>
          <p:cNvPr id="34820" name="Rectangle 3"/>
          <p:cNvSpPr>
            <a:spLocks noChangeArrowheads="1"/>
          </p:cNvSpPr>
          <p:nvPr/>
        </p:nvSpPr>
        <p:spPr bwMode="auto">
          <a:xfrm>
            <a:off x="381000" y="1447800"/>
            <a:ext cx="7620000" cy="1631950"/>
          </a:xfrm>
          <a:prstGeom prst="rect">
            <a:avLst/>
          </a:prstGeom>
          <a:noFill/>
          <a:ln w="9525">
            <a:noFill/>
            <a:miter lim="800000"/>
            <a:headEnd/>
            <a:tailEnd/>
          </a:ln>
        </p:spPr>
        <p:txBody>
          <a:bodyPr>
            <a:spAutoFit/>
          </a:bodyPr>
          <a:lstStyle/>
          <a:p>
            <a:r>
              <a:rPr lang="en-US" sz="2400" i="1">
                <a:solidFill>
                  <a:srgbClr val="800000"/>
                </a:solidFill>
                <a:latin typeface="Calibri" pitchFamily="34" charset="0"/>
              </a:rPr>
              <a:t>“[Math] triggers drop outs more than any single subject. I think it is a cumulative failure of our ability to teach math adequately in the public school system.”</a:t>
            </a:r>
          </a:p>
          <a:p>
            <a:endParaRPr lang="en-US" sz="1000" i="1">
              <a:solidFill>
                <a:srgbClr val="800000"/>
              </a:solidFill>
              <a:latin typeface="Calibri" pitchFamily="34" charset="0"/>
            </a:endParaRPr>
          </a:p>
          <a:p>
            <a:r>
              <a:rPr lang="en-US">
                <a:solidFill>
                  <a:srgbClr val="800000"/>
                </a:solidFill>
                <a:latin typeface="Calibri" pitchFamily="34" charset="0"/>
              </a:rPr>
              <a:t>		Roy Romer, Los Angeles Superintendent of Schools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GreenWave_BusDesignSlides">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file>

<file path=customXml/item2.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0" ma:contentTypeDescription="Create a new document." ma:contentTypeScope="" ma:versionID="41087838991512f75e9e501a456dec9e"/>
</file>

<file path=customXml/item3.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854EE9D-FED5-4CA7-9EDE-C6C4700C639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CBE6AEB-43AC-43CE-9DD7-EBA62501C4DA}">
  <ds:schemaRefs>
    <ds:schemaRef ds:uri="http://schemas.microsoft.com/office/2006/metadata/contentType"/>
    <ds:schemaRef ds:uri="http://schemas.microsoft.com/office/2006/metadata/properties/metaAttributes"/>
  </ds:schemaRefs>
</ds:datastoreItem>
</file>

<file path=customXml/itemProps3.xml><?xml version="1.0" encoding="utf-8"?>
<ds:datastoreItem xmlns:ds="http://schemas.openxmlformats.org/officeDocument/2006/customXml" ds:itemID="{1406B6EB-8CCB-429C-9D3B-EA09378A39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ppt9F.tmp</Template>
  <TotalTime>2061</TotalTime>
  <Words>2289</Words>
  <Application>Microsoft Macintosh PowerPoint</Application>
  <PresentationFormat>On-screen Show (4:3)</PresentationFormat>
  <Paragraphs>355</Paragraphs>
  <Slides>29</Slides>
  <Notes>29</Notes>
  <HiddenSlides>10</HiddenSlides>
  <MMClips>0</MMClips>
  <ScaleCrop>false</ScaleCrop>
  <HeadingPairs>
    <vt:vector size="6" baseType="variant">
      <vt:variant>
        <vt:lpstr>Fonts Used</vt:lpstr>
      </vt:variant>
      <vt:variant>
        <vt:i4>10</vt:i4>
      </vt:variant>
      <vt:variant>
        <vt:lpstr>Design Template</vt:lpstr>
      </vt:variant>
      <vt:variant>
        <vt:i4>5</vt:i4>
      </vt:variant>
      <vt:variant>
        <vt:lpstr>Slide Titles</vt:lpstr>
      </vt:variant>
      <vt:variant>
        <vt:i4>29</vt:i4>
      </vt:variant>
    </vt:vector>
  </HeadingPairs>
  <TitlesOfParts>
    <vt:vector size="44" baseType="lpstr">
      <vt:lpstr>Arial</vt:lpstr>
      <vt:lpstr>Calibri</vt:lpstr>
      <vt:lpstr>ＭＳ Ｐゴシック</vt:lpstr>
      <vt:lpstr>Times New Roman</vt:lpstr>
      <vt:lpstr>Calisto MT</vt:lpstr>
      <vt:lpstr>Wingdings</vt:lpstr>
      <vt:lpstr>Arial Narrow</vt:lpstr>
      <vt:lpstr>Myriad Pro</vt:lpstr>
      <vt:lpstr>Courier New</vt:lpstr>
      <vt:lpstr>Times</vt:lpstr>
      <vt:lpstr>GreenWave_BusDesignSlides</vt:lpstr>
      <vt:lpstr>1_Office Theme</vt:lpstr>
      <vt:lpstr>GreenWave_BusDesignSlides</vt:lpstr>
      <vt:lpstr>1_Office Theme</vt:lpstr>
      <vt:lpstr>1_Office Theme</vt:lpstr>
      <vt:lpstr>  "Opening” Mathematics:  New Resources for New Approaches   Scott Vashaw Director of Education Services Michigan Virtual School   Jessica Everton Editorial Development National Repository of Online Courses (NROC)   VSS, November  2010</vt:lpstr>
      <vt:lpstr>Agenda</vt:lpstr>
      <vt:lpstr>Slide 3</vt:lpstr>
      <vt:lpstr>Slide 4</vt:lpstr>
      <vt:lpstr>Michigan Virtual &amp; NROC</vt:lpstr>
      <vt:lpstr>Michigan Virtual </vt:lpstr>
      <vt:lpstr>Michigan Virtual </vt:lpstr>
      <vt:lpstr>A National Challenge</vt:lpstr>
      <vt:lpstr>A National Challenge</vt:lpstr>
      <vt:lpstr>Slide 10</vt:lpstr>
      <vt:lpstr>Math Focus Groups</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Michigan Virtual   Addressing the Algebra Problem</vt:lpstr>
      <vt:lpstr>Michigan Virtual   Addressing the Algebra Problem</vt:lpstr>
      <vt:lpstr>Slide 27</vt:lpstr>
      <vt:lpstr>Slide 28</vt:lpstr>
      <vt:lpstr>        Scott Vashaw Director of Education Services Michigan Virtual School svashaw@mivu.org  Jessica Everton NROC Editorial Director jeverton@montereyinstitute.org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Communication]</dc:title>
  <dc:subject/>
  <dc:creator>Terri  Rowenhorst</dc:creator>
  <cp:keywords/>
  <dc:description/>
  <cp:lastModifiedBy>Jessica Everton</cp:lastModifiedBy>
  <cp:revision>166</cp:revision>
  <dcterms:created xsi:type="dcterms:W3CDTF">2010-11-12T22:03:21Z</dcterms:created>
  <dcterms:modified xsi:type="dcterms:W3CDTF">2010-11-16T16:29:07Z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TC103853789990</vt:lpwstr>
  </property>
</Properties>
</file>